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theme/theme4.xml" ContentType="application/vnd.openxmlformats-officedocument.them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2"/>
  </p:notesMasterIdLst>
  <p:handoutMasterIdLst>
    <p:handoutMasterId r:id="rId23"/>
  </p:handoutMasterIdLst>
  <p:sldIdLst>
    <p:sldId id="259" r:id="rId3"/>
    <p:sldId id="256" r:id="rId4"/>
    <p:sldId id="260" r:id="rId5"/>
    <p:sldId id="261" r:id="rId6"/>
    <p:sldId id="262" r:id="rId7"/>
    <p:sldId id="280" r:id="rId8"/>
    <p:sldId id="272" r:id="rId9"/>
    <p:sldId id="264" r:id="rId10"/>
    <p:sldId id="265" r:id="rId11"/>
    <p:sldId id="273" r:id="rId12"/>
    <p:sldId id="266" r:id="rId13"/>
    <p:sldId id="267" r:id="rId14"/>
    <p:sldId id="277" r:id="rId15"/>
    <p:sldId id="268" r:id="rId16"/>
    <p:sldId id="274" r:id="rId17"/>
    <p:sldId id="275" r:id="rId18"/>
    <p:sldId id="279" r:id="rId19"/>
    <p:sldId id="278" r:id="rId20"/>
    <p:sldId id="276" r:id="rId21"/>
  </p:sldIdLst>
  <p:sldSz cx="9144000" cy="6858000" type="screen4x3"/>
  <p:notesSz cx="6797675" cy="9926638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10" d="100"/>
          <a:sy n="110" d="100"/>
        </p:scale>
        <p:origin x="-1560" y="-34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727" tIns="45363" rIns="90727" bIns="45363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0445" y="1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727" tIns="45363" rIns="90727" bIns="45363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2" y="9428585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727" tIns="45363" rIns="90727" bIns="45363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22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0445" y="9428585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727" tIns="45363" rIns="90727" bIns="45363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786AA73-98D6-4A52-BF44-9A1C02459E21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4615353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727" tIns="45363" rIns="90727" bIns="45363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445" y="1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727" tIns="45363" rIns="90727" bIns="45363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5988" y="744538"/>
            <a:ext cx="4965700" cy="37242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768" y="4715155"/>
            <a:ext cx="5438140" cy="4466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727" tIns="45363" rIns="90727" bIns="4536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 smtClean="0"/>
              <a:t>Textmasterformate durch Klicken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428585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727" tIns="45363" rIns="90727" bIns="45363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445" y="9428585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727" tIns="45363" rIns="90727" bIns="45363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3B5FD04C-5338-4106-8A32-3B73E3C6CAF3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207546197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3568" y="548680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2276872"/>
            <a:ext cx="6400800" cy="336192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dirty="0" smtClean="0"/>
              <a:t>Formatvorlage des Untertitelmasters durch Klicken bearbeiten</a:t>
            </a:r>
            <a:endParaRPr lang="de-DE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Folie </a:t>
            </a:r>
            <a:fld id="{1833DC94-15FE-4909-972A-9C67887BCACE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dirty="0"/>
              <a:t>Vortrag am -Datum einfügen- von -Vorname Name-</a:t>
            </a:r>
          </a:p>
        </p:txBody>
      </p:sp>
      <p:sp>
        <p:nvSpPr>
          <p:cNvPr id="6" name="Rectangle 17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GBG - Mannheimer Wohnungsbaugesellschaft mbH</a:t>
            </a:r>
          </a:p>
        </p:txBody>
      </p:sp>
    </p:spTree>
    <p:extLst>
      <p:ext uri="{BB962C8B-B14F-4D97-AF65-F5344CB8AC3E}">
        <p14:creationId xmlns:p14="http://schemas.microsoft.com/office/powerpoint/2010/main" xmlns="" val="28987757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Folie </a:t>
            </a:r>
            <a:fld id="{04CD1622-5B8F-4C88-BE2A-ADD0310E3342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Vortrag am -Datum einfügen- von -Vorname Name-</a:t>
            </a:r>
          </a:p>
        </p:txBody>
      </p:sp>
      <p:sp>
        <p:nvSpPr>
          <p:cNvPr id="6" name="Rectangle 17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GBG - Mannheimer Wohnungsbaugesellschaft mbH</a:t>
            </a:r>
          </a:p>
        </p:txBody>
      </p:sp>
    </p:spTree>
    <p:extLst>
      <p:ext uri="{BB962C8B-B14F-4D97-AF65-F5344CB8AC3E}">
        <p14:creationId xmlns:p14="http://schemas.microsoft.com/office/powerpoint/2010/main" xmlns="" val="8994133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Folie </a:t>
            </a:r>
            <a:fld id="{FD7366B6-EAF8-4AC3-BE5C-D34364DD69A7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Vortrag am -Datum einfügen- von -Vorname Name-</a:t>
            </a:r>
          </a:p>
        </p:txBody>
      </p:sp>
      <p:sp>
        <p:nvSpPr>
          <p:cNvPr id="6" name="Rectangle 17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GBG - Mannheimer Wohnungsbaugesellschaft mbH</a:t>
            </a:r>
          </a:p>
        </p:txBody>
      </p:sp>
    </p:spTree>
    <p:extLst>
      <p:ext uri="{BB962C8B-B14F-4D97-AF65-F5344CB8AC3E}">
        <p14:creationId xmlns:p14="http://schemas.microsoft.com/office/powerpoint/2010/main" xmlns="" val="15258762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Folie </a:t>
            </a:r>
            <a:fld id="{7C84992B-D592-4758-B583-A51D91BB7B75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Vortrag am -Datum einfügen- von -Vorname Name-</a:t>
            </a:r>
          </a:p>
        </p:txBody>
      </p:sp>
      <p:sp>
        <p:nvSpPr>
          <p:cNvPr id="7" name="Rectangle 17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GBG - Mannheimer Wohnungsbaugesellschaft mbH</a:t>
            </a:r>
          </a:p>
        </p:txBody>
      </p:sp>
    </p:spTree>
    <p:extLst>
      <p:ext uri="{BB962C8B-B14F-4D97-AF65-F5344CB8AC3E}">
        <p14:creationId xmlns:p14="http://schemas.microsoft.com/office/powerpoint/2010/main" xmlns="" val="24897186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Folie </a:t>
            </a:r>
            <a:fld id="{8560F268-0C85-4831-811C-77C53C6B5EC0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  <p:sp>
        <p:nvSpPr>
          <p:cNvPr id="8" name="Rectangle 16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Vortrag am -Datum einfügen- von -Vorname Name-</a:t>
            </a:r>
          </a:p>
        </p:txBody>
      </p:sp>
      <p:sp>
        <p:nvSpPr>
          <p:cNvPr id="9" name="Rectangle 17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GBG - Mannheimer Wohnungsbaugesellschaft mbH</a:t>
            </a:r>
          </a:p>
        </p:txBody>
      </p:sp>
    </p:spTree>
    <p:extLst>
      <p:ext uri="{BB962C8B-B14F-4D97-AF65-F5344CB8AC3E}">
        <p14:creationId xmlns:p14="http://schemas.microsoft.com/office/powerpoint/2010/main" xmlns="" val="19425662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Folie </a:t>
            </a:r>
            <a:fld id="{82BBF3C1-6194-4653-9D5A-EF31E6F782E7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Vortrag am -Datum einfügen- von -Vorname Name-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GBG - Mannheimer Wohnungsbaugesellschaft mbH</a:t>
            </a:r>
          </a:p>
        </p:txBody>
      </p:sp>
    </p:spTree>
    <p:extLst>
      <p:ext uri="{BB962C8B-B14F-4D97-AF65-F5344CB8AC3E}">
        <p14:creationId xmlns:p14="http://schemas.microsoft.com/office/powerpoint/2010/main" xmlns="" val="9282445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Folie </a:t>
            </a:r>
            <a:fld id="{A9199151-D28D-4B40-8132-AAF9E64F34F8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  <p:sp>
        <p:nvSpPr>
          <p:cNvPr id="3" name="Rectangle 16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Vortrag am -Datum einfügen- von -Vorname Name-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GBG - Mannheimer Wohnungsbaugesellschaft mbH</a:t>
            </a:r>
          </a:p>
        </p:txBody>
      </p:sp>
    </p:spTree>
    <p:extLst>
      <p:ext uri="{BB962C8B-B14F-4D97-AF65-F5344CB8AC3E}">
        <p14:creationId xmlns:p14="http://schemas.microsoft.com/office/powerpoint/2010/main" xmlns="" val="15370351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Folie </a:t>
            </a:r>
            <a:fld id="{48012881-798A-4B2C-A4EC-65D150719649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Vortrag am -Datum einfügen- von -Vorname Name-</a:t>
            </a:r>
          </a:p>
        </p:txBody>
      </p:sp>
      <p:sp>
        <p:nvSpPr>
          <p:cNvPr id="7" name="Rectangle 17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GBG - Mannheimer Wohnungsbaugesellschaft mbH</a:t>
            </a:r>
          </a:p>
        </p:txBody>
      </p:sp>
    </p:spTree>
    <p:extLst>
      <p:ext uri="{BB962C8B-B14F-4D97-AF65-F5344CB8AC3E}">
        <p14:creationId xmlns:p14="http://schemas.microsoft.com/office/powerpoint/2010/main" xmlns="" val="42591704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de-DE" noProof="0" smtClean="0"/>
              <a:t>Bild durch Klicken auf Symbol hinzufügen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Folie </a:t>
            </a:r>
            <a:fld id="{5CCFBC16-7BE5-4A50-B911-464515859D3B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Vortrag am -Datum einfügen- von -Vorname Name-</a:t>
            </a:r>
          </a:p>
        </p:txBody>
      </p:sp>
      <p:sp>
        <p:nvSpPr>
          <p:cNvPr id="7" name="Rectangle 17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GBG - Mannheimer Wohnungsbaugesellschaft mbH</a:t>
            </a:r>
          </a:p>
        </p:txBody>
      </p:sp>
    </p:spTree>
    <p:extLst>
      <p:ext uri="{BB962C8B-B14F-4D97-AF65-F5344CB8AC3E}">
        <p14:creationId xmlns:p14="http://schemas.microsoft.com/office/powerpoint/2010/main" xmlns="" val="2103433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Folie </a:t>
            </a:r>
            <a:fld id="{C5C2899F-ED5F-4D92-B6E0-45BCACF18DA9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Vortrag am -Datum einfügen- von -Vorname Name-</a:t>
            </a:r>
          </a:p>
        </p:txBody>
      </p:sp>
      <p:sp>
        <p:nvSpPr>
          <p:cNvPr id="6" name="Rectangle 17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GBG - Mannheimer Wohnungsbaugesellschaft mbH</a:t>
            </a:r>
          </a:p>
        </p:txBody>
      </p:sp>
    </p:spTree>
    <p:extLst>
      <p:ext uri="{BB962C8B-B14F-4D97-AF65-F5344CB8AC3E}">
        <p14:creationId xmlns:p14="http://schemas.microsoft.com/office/powerpoint/2010/main" xmlns="" val="9369954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Folie </a:t>
            </a:r>
            <a:fld id="{DBC8CEDE-02EF-4BF3-990D-5D80403A2CB8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Vortrag am -Datum einfügen- von -Vorname Name-</a:t>
            </a:r>
          </a:p>
        </p:txBody>
      </p:sp>
      <p:sp>
        <p:nvSpPr>
          <p:cNvPr id="6" name="Rectangle 17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GBG - Mannheimer Wohnungsbaugesellschaft mbH</a:t>
            </a:r>
          </a:p>
        </p:txBody>
      </p:sp>
    </p:spTree>
    <p:extLst>
      <p:ext uri="{BB962C8B-B14F-4D97-AF65-F5344CB8AC3E}">
        <p14:creationId xmlns:p14="http://schemas.microsoft.com/office/powerpoint/2010/main" xmlns="" val="42072667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4"/>
          <p:cNvSpPr>
            <a:spLocks noGrp="1"/>
          </p:cNvSpPr>
          <p:nvPr>
            <p:ph type="ftr" sz="quarter" idx="10"/>
          </p:nvPr>
        </p:nvSpPr>
        <p:spPr>
          <a:xfrm>
            <a:off x="387055" y="6362796"/>
            <a:ext cx="2477151" cy="331096"/>
          </a:xfrm>
          <a:prstGeom prst="rect">
            <a:avLst/>
          </a:prstGeom>
        </p:spPr>
        <p:txBody>
          <a:bodyPr lIns="0"/>
          <a:lstStyle>
            <a:lvl1pPr algn="l">
              <a:defRPr sz="1100" b="0">
                <a:solidFill>
                  <a:schemeClr val="accent3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565344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0FB51-8B9D-4818-9B8D-332F41FFC187}" type="datetimeFigureOut">
              <a:rPr lang="de-DE" smtClean="0"/>
              <a:pPr/>
              <a:t>12.10.2015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3710AE-C46F-4391-B5FB-312C7C754821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14803192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0FB51-8B9D-4818-9B8D-332F41FFC187}" type="datetimeFigureOut">
              <a:rPr lang="de-DE" smtClean="0"/>
              <a:pPr/>
              <a:t>12.10.2015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3710AE-C46F-4391-B5FB-312C7C754821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32850905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0FB51-8B9D-4818-9B8D-332F41FFC187}" type="datetimeFigureOut">
              <a:rPr lang="de-DE" smtClean="0"/>
              <a:pPr/>
              <a:t>12.10.2015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3710AE-C46F-4391-B5FB-312C7C754821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18762042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0FB51-8B9D-4818-9B8D-332F41FFC187}" type="datetimeFigureOut">
              <a:rPr lang="de-DE" smtClean="0"/>
              <a:pPr/>
              <a:t>12.10.2015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3710AE-C46F-4391-B5FB-312C7C754821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26738199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0FB51-8B9D-4818-9B8D-332F41FFC187}" type="datetimeFigureOut">
              <a:rPr lang="de-DE" smtClean="0"/>
              <a:pPr/>
              <a:t>12.10.2015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3710AE-C46F-4391-B5FB-312C7C754821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201600583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0FB51-8B9D-4818-9B8D-332F41FFC187}" type="datetimeFigureOut">
              <a:rPr lang="de-DE" smtClean="0"/>
              <a:pPr/>
              <a:t>12.10.2015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3710AE-C46F-4391-B5FB-312C7C754821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299913448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0FB51-8B9D-4818-9B8D-332F41FFC187}" type="datetimeFigureOut">
              <a:rPr lang="de-DE" smtClean="0"/>
              <a:pPr/>
              <a:t>12.10.2015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3710AE-C46F-4391-B5FB-312C7C754821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372424262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0FB51-8B9D-4818-9B8D-332F41FFC187}" type="datetimeFigureOut">
              <a:rPr lang="de-DE" smtClean="0"/>
              <a:pPr/>
              <a:t>12.10.2015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3710AE-C46F-4391-B5FB-312C7C754821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123061831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0FB51-8B9D-4818-9B8D-332F41FFC187}" type="datetimeFigureOut">
              <a:rPr lang="de-DE" smtClean="0"/>
              <a:pPr/>
              <a:t>12.10.2015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3710AE-C46F-4391-B5FB-312C7C754821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310924701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0FB51-8B9D-4818-9B8D-332F41FFC187}" type="datetimeFigureOut">
              <a:rPr lang="de-DE" smtClean="0"/>
              <a:pPr/>
              <a:t>12.10.2015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3710AE-C46F-4391-B5FB-312C7C754821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308994033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0FB51-8B9D-4818-9B8D-332F41FFC187}" type="datetimeFigureOut">
              <a:rPr lang="de-DE" smtClean="0"/>
              <a:pPr/>
              <a:t>12.10.2015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3710AE-C46F-4391-B5FB-312C7C754821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30133497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896225" y="6302375"/>
            <a:ext cx="1036638" cy="247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4" tIns="45712" rIns="91424" bIns="45712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r>
              <a:rPr lang="de-DE"/>
              <a:t>Folie </a:t>
            </a:r>
            <a:fld id="{3AE1597F-D84A-410E-8DE1-580A11084EE6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  <p:sp>
        <p:nvSpPr>
          <p:cNvPr id="1027" name="Line 14"/>
          <p:cNvSpPr>
            <a:spLocks noChangeShapeType="1"/>
          </p:cNvSpPr>
          <p:nvPr/>
        </p:nvSpPr>
        <p:spPr bwMode="auto">
          <a:xfrm>
            <a:off x="200025" y="6302375"/>
            <a:ext cx="86820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040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79388" y="6523038"/>
            <a:ext cx="4464050" cy="21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r>
              <a:rPr lang="de-DE"/>
              <a:t>Vortrag am -Datum einfügen- von -Vorname Name-</a:t>
            </a:r>
          </a:p>
        </p:txBody>
      </p:sp>
      <p:sp>
        <p:nvSpPr>
          <p:cNvPr id="1041" name="Rectangle 1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79388" y="6308725"/>
            <a:ext cx="3816350" cy="21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de-DE"/>
              <a:t>GBG - Mannheimer Wohnungsbaugesellschaft mbH</a:t>
            </a:r>
          </a:p>
        </p:txBody>
      </p:sp>
      <p:pic>
        <p:nvPicPr>
          <p:cNvPr id="2" name="Picture 7" descr="Logo_GBG_NEU_Unterzeile_CMYK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19800" y="303213"/>
            <a:ext cx="280035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72" r:id="rId12"/>
  </p:sldLayoutIdLst>
  <p:timing>
    <p:tnLst>
      <p:par>
        <p:cTn id="1" dur="indefinite" restart="never" nodeType="tmRoot"/>
      </p:par>
    </p:tnLst>
  </p:timing>
  <p:hf hd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3013" indent="-227013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0213" indent="-227013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7413" indent="-227013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4613" indent="-227013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C0FB51-8B9D-4818-9B8D-332F41FFC187}" type="datetimeFigureOut">
              <a:rPr lang="de-DE" smtClean="0"/>
              <a:pPr/>
              <a:t>12.10.2015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3710AE-C46F-4391-B5FB-312C7C754821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37924117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de-DE" dirty="0" smtClean="0"/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r>
              <a:rPr lang="de-DE" sz="2800" dirty="0" smtClean="0"/>
              <a:t>AGW-Arbeitskreis Personal und Organisation</a:t>
            </a:r>
          </a:p>
          <a:p>
            <a:pPr marL="0" indent="0">
              <a:buNone/>
            </a:pPr>
            <a:r>
              <a:rPr lang="de-DE" sz="2800" dirty="0" smtClean="0"/>
              <a:t>28. September 2015</a:t>
            </a:r>
          </a:p>
          <a:p>
            <a:pPr marL="0" indent="0">
              <a:buNone/>
            </a:pPr>
            <a:endParaRPr lang="de-DE" sz="2800" dirty="0"/>
          </a:p>
          <a:p>
            <a:pPr marL="0" indent="0">
              <a:buNone/>
            </a:pPr>
            <a:r>
              <a:rPr lang="de-DE" sz="2800" dirty="0" smtClean="0"/>
              <a:t>Vorstellung der GBG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Folie </a:t>
            </a:r>
            <a:fld id="{04CD1622-5B8F-4C88-BE2A-ADD0310E3342}" type="slidenum">
              <a:rPr lang="de-DE" smtClean="0"/>
              <a:pPr>
                <a:defRPr/>
              </a:pPr>
              <a:t>1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GBG - Mannheimer Wohnungsbaugesellschaft mbH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2992307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251520" y="548680"/>
            <a:ext cx="8204448" cy="1470025"/>
          </a:xfrm>
        </p:spPr>
        <p:txBody>
          <a:bodyPr/>
          <a:lstStyle/>
          <a:p>
            <a:pPr algn="l"/>
            <a:r>
              <a:rPr lang="de-DE" sz="2200" dirty="0" smtClean="0"/>
              <a:t>GBG-Konzern</a:t>
            </a:r>
            <a:br>
              <a:rPr lang="de-DE" sz="2200" dirty="0" smtClean="0"/>
            </a:br>
            <a:r>
              <a:rPr lang="de-DE" sz="2200" dirty="0" smtClean="0"/>
              <a:t>Organisationsstruktur</a:t>
            </a:r>
            <a:endParaRPr lang="de-DE" sz="2200" dirty="0"/>
          </a:p>
        </p:txBody>
      </p:sp>
      <p:sp>
        <p:nvSpPr>
          <p:cNvPr id="2050" name="Foliennummernplatzhalt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altLang="de-DE" smtClean="0"/>
              <a:t>Folie </a:t>
            </a:r>
            <a:fld id="{40633D42-99D4-4D93-88C4-AAD8D8C06588}" type="slidenum">
              <a:rPr lang="de-DE" altLang="de-DE" smtClean="0"/>
              <a:pPr eaLnBrk="1" hangingPunct="1"/>
              <a:t>2</a:t>
            </a:fld>
            <a:endParaRPr lang="de-DE" altLang="de-DE" smtClean="0"/>
          </a:p>
        </p:txBody>
      </p:sp>
      <p:sp>
        <p:nvSpPr>
          <p:cNvPr id="2052" name="Fußzeilenplatzhalter 5"/>
          <p:cNvSpPr>
            <a:spLocks noGrp="1"/>
          </p:cNvSpPr>
          <p:nvPr>
            <p:ph type="ftr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altLang="de-DE" dirty="0" smtClean="0"/>
              <a:t>GBG - Mannheimer Wohnungsbaugesellschaft mbH</a:t>
            </a:r>
          </a:p>
        </p:txBody>
      </p:sp>
      <p:sp>
        <p:nvSpPr>
          <p:cNvPr id="4" name="Rechteck 3"/>
          <p:cNvSpPr/>
          <p:nvPr/>
        </p:nvSpPr>
        <p:spPr>
          <a:xfrm>
            <a:off x="3419872" y="1916832"/>
            <a:ext cx="2304256" cy="792088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Stadt Mannheim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12" name="Rechteck 11"/>
          <p:cNvSpPr/>
          <p:nvPr/>
        </p:nvSpPr>
        <p:spPr>
          <a:xfrm>
            <a:off x="2551203" y="3429000"/>
            <a:ext cx="1296144" cy="504056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GBG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16" name="Rechteck 15"/>
          <p:cNvSpPr/>
          <p:nvPr/>
        </p:nvSpPr>
        <p:spPr>
          <a:xfrm>
            <a:off x="5292080" y="3441032"/>
            <a:ext cx="1296144" cy="504056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MWSP</a:t>
            </a:r>
            <a:endParaRPr lang="de-DE" dirty="0">
              <a:solidFill>
                <a:schemeClr val="tx1"/>
              </a:solidFill>
            </a:endParaRPr>
          </a:p>
        </p:txBody>
      </p:sp>
      <p:cxnSp>
        <p:nvCxnSpPr>
          <p:cNvPr id="2060" name="Gerade Verbindung mit Pfeil 2059"/>
          <p:cNvCxnSpPr>
            <a:stCxn id="12" idx="3"/>
            <a:endCxn id="16" idx="1"/>
          </p:cNvCxnSpPr>
          <p:nvPr/>
        </p:nvCxnSpPr>
        <p:spPr>
          <a:xfrm>
            <a:off x="3847347" y="3681028"/>
            <a:ext cx="1444733" cy="12032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64" name="Gerade Verbindung mit Pfeil 2063"/>
          <p:cNvCxnSpPr/>
          <p:nvPr/>
        </p:nvCxnSpPr>
        <p:spPr>
          <a:xfrm>
            <a:off x="3625088" y="2708920"/>
            <a:ext cx="0" cy="732112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Gerade Verbindung mit Pfeil 52"/>
          <p:cNvCxnSpPr/>
          <p:nvPr/>
        </p:nvCxnSpPr>
        <p:spPr>
          <a:xfrm>
            <a:off x="5518724" y="2708920"/>
            <a:ext cx="0" cy="732112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Rechteck 53"/>
          <p:cNvSpPr/>
          <p:nvPr/>
        </p:nvSpPr>
        <p:spPr>
          <a:xfrm>
            <a:off x="3451469" y="4677200"/>
            <a:ext cx="1309498" cy="504056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BBS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55" name="Rechteck 54"/>
          <p:cNvSpPr/>
          <p:nvPr/>
        </p:nvSpPr>
        <p:spPr>
          <a:xfrm>
            <a:off x="1727850" y="4677200"/>
            <a:ext cx="1309498" cy="504056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 err="1" smtClean="0">
                <a:solidFill>
                  <a:schemeClr val="tx1"/>
                </a:solidFill>
              </a:rPr>
              <a:t>ServiceHaus</a:t>
            </a:r>
            <a:endParaRPr lang="de-DE" sz="1400" dirty="0">
              <a:solidFill>
                <a:schemeClr val="tx1"/>
              </a:solidFill>
            </a:endParaRPr>
          </a:p>
        </p:txBody>
      </p:sp>
      <p:cxnSp>
        <p:nvCxnSpPr>
          <p:cNvPr id="56" name="Gerade Verbindung mit Pfeil 55"/>
          <p:cNvCxnSpPr/>
          <p:nvPr/>
        </p:nvCxnSpPr>
        <p:spPr>
          <a:xfrm>
            <a:off x="2771800" y="3945088"/>
            <a:ext cx="0" cy="732112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Gerade Verbindung mit Pfeil 56"/>
          <p:cNvCxnSpPr/>
          <p:nvPr/>
        </p:nvCxnSpPr>
        <p:spPr>
          <a:xfrm>
            <a:off x="3625088" y="3933056"/>
            <a:ext cx="0" cy="732112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feld 57"/>
          <p:cNvSpPr txBox="1"/>
          <p:nvPr/>
        </p:nvSpPr>
        <p:spPr>
          <a:xfrm>
            <a:off x="2483768" y="4172644"/>
            <a:ext cx="576064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DE" sz="1200" dirty="0" smtClean="0"/>
              <a:t>100%</a:t>
            </a:r>
            <a:endParaRPr lang="de-DE" sz="1200" dirty="0"/>
          </a:p>
        </p:txBody>
      </p:sp>
      <p:sp>
        <p:nvSpPr>
          <p:cNvPr id="59" name="Textfeld 58"/>
          <p:cNvSpPr txBox="1"/>
          <p:nvPr/>
        </p:nvSpPr>
        <p:spPr>
          <a:xfrm>
            <a:off x="3377643" y="4160612"/>
            <a:ext cx="576064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DE" sz="1200" dirty="0" smtClean="0"/>
              <a:t>100%</a:t>
            </a:r>
            <a:endParaRPr lang="de-DE" sz="1200" dirty="0"/>
          </a:p>
        </p:txBody>
      </p:sp>
      <p:sp>
        <p:nvSpPr>
          <p:cNvPr id="60" name="Textfeld 59"/>
          <p:cNvSpPr txBox="1"/>
          <p:nvPr/>
        </p:nvSpPr>
        <p:spPr>
          <a:xfrm>
            <a:off x="3377643" y="2958677"/>
            <a:ext cx="576064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DE" sz="1200" dirty="0" smtClean="0"/>
              <a:t>100%</a:t>
            </a:r>
            <a:endParaRPr lang="de-DE" sz="1200" dirty="0"/>
          </a:p>
        </p:txBody>
      </p:sp>
      <p:sp>
        <p:nvSpPr>
          <p:cNvPr id="61" name="Textfeld 60"/>
          <p:cNvSpPr txBox="1"/>
          <p:nvPr/>
        </p:nvSpPr>
        <p:spPr>
          <a:xfrm>
            <a:off x="5292080" y="2954499"/>
            <a:ext cx="576064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DE" sz="1200" dirty="0" smtClean="0"/>
              <a:t>49%</a:t>
            </a:r>
            <a:endParaRPr lang="de-DE" sz="1200" dirty="0"/>
          </a:p>
        </p:txBody>
      </p:sp>
      <p:sp>
        <p:nvSpPr>
          <p:cNvPr id="62" name="Textfeld 61"/>
          <p:cNvSpPr txBox="1"/>
          <p:nvPr/>
        </p:nvSpPr>
        <p:spPr>
          <a:xfrm>
            <a:off x="4219045" y="3542528"/>
            <a:ext cx="541922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DE" sz="1200" dirty="0" smtClean="0"/>
              <a:t>51%</a:t>
            </a:r>
            <a:endParaRPr lang="de-DE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435280" cy="1143000"/>
          </a:xfrm>
        </p:spPr>
        <p:txBody>
          <a:bodyPr/>
          <a:lstStyle/>
          <a:p>
            <a:pPr algn="l"/>
            <a:r>
              <a:rPr lang="de-DE" sz="2200" dirty="0" smtClean="0"/>
              <a:t/>
            </a:r>
            <a:br>
              <a:rPr lang="de-DE" sz="2200" dirty="0" smtClean="0"/>
            </a:br>
            <a:r>
              <a:rPr lang="de-DE" sz="2200" dirty="0"/>
              <a:t/>
            </a:r>
            <a:br>
              <a:rPr lang="de-DE" sz="2200" dirty="0"/>
            </a:br>
            <a:r>
              <a:rPr lang="de-DE" sz="2200" b="1" dirty="0" smtClean="0"/>
              <a:t>GBG </a:t>
            </a:r>
            <a:r>
              <a:rPr lang="de-DE" sz="2200" dirty="0" smtClean="0"/>
              <a:t>-Wesentliche Daten</a:t>
            </a:r>
            <a:endParaRPr lang="de-DE" sz="22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de-DE" sz="2000" dirty="0" smtClean="0">
                <a:latin typeface="Arial" pitchFamily="34" charset="0"/>
                <a:cs typeface="Arial" pitchFamily="34" charset="0"/>
              </a:rPr>
              <a:t>19208 Wohnungen </a:t>
            </a:r>
            <a:r>
              <a:rPr lang="de-DE" sz="2000" dirty="0">
                <a:latin typeface="Arial" pitchFamily="34" charset="0"/>
                <a:cs typeface="Arial" pitchFamily="34" charset="0"/>
              </a:rPr>
              <a:t>(Stand 31.12.2014</a:t>
            </a:r>
            <a:r>
              <a:rPr lang="de-DE" sz="2000" dirty="0" smtClean="0">
                <a:latin typeface="Arial" pitchFamily="34" charset="0"/>
                <a:cs typeface="Arial" pitchFamily="34" charset="0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de-DE" sz="2000" dirty="0" smtClean="0">
                <a:latin typeface="Arial" pitchFamily="34" charset="0"/>
                <a:cs typeface="Arial" pitchFamily="34" charset="0"/>
              </a:rPr>
              <a:t>222 </a:t>
            </a:r>
            <a:r>
              <a:rPr lang="de-DE" sz="2000" dirty="0">
                <a:latin typeface="Arial" pitchFamily="34" charset="0"/>
                <a:cs typeface="Arial" pitchFamily="34" charset="0"/>
              </a:rPr>
              <a:t>gewerbliche </a:t>
            </a:r>
            <a:r>
              <a:rPr lang="de-DE" sz="2000" dirty="0" smtClean="0">
                <a:latin typeface="Arial" pitchFamily="34" charset="0"/>
                <a:cs typeface="Arial" pitchFamily="34" charset="0"/>
              </a:rPr>
              <a:t>Einheiten</a:t>
            </a:r>
          </a:p>
          <a:p>
            <a:pPr>
              <a:lnSpc>
                <a:spcPct val="150000"/>
              </a:lnSpc>
            </a:pPr>
            <a:r>
              <a:rPr lang="de-DE" sz="2000" dirty="0" smtClean="0">
                <a:latin typeface="Arial" pitchFamily="34" charset="0"/>
                <a:cs typeface="Arial" pitchFamily="34" charset="0"/>
              </a:rPr>
              <a:t>6.612 Garagen / Stellplätze</a:t>
            </a:r>
          </a:p>
          <a:p>
            <a:pPr>
              <a:lnSpc>
                <a:spcPct val="150000"/>
              </a:lnSpc>
            </a:pPr>
            <a:r>
              <a:rPr lang="de-DE" sz="2000" dirty="0" smtClean="0">
                <a:latin typeface="Arial" pitchFamily="34" charset="0"/>
                <a:cs typeface="Arial" pitchFamily="34" charset="0"/>
              </a:rPr>
              <a:t>462 </a:t>
            </a:r>
            <a:r>
              <a:rPr lang="de-DE" sz="2000" dirty="0">
                <a:latin typeface="Arial" pitchFamily="34" charset="0"/>
                <a:cs typeface="Arial" pitchFamily="34" charset="0"/>
              </a:rPr>
              <a:t>Wohnungen </a:t>
            </a:r>
            <a:r>
              <a:rPr lang="de-DE" sz="2000" dirty="0" smtClean="0">
                <a:latin typeface="Arial" pitchFamily="34" charset="0"/>
                <a:cs typeface="Arial" pitchFamily="34" charset="0"/>
              </a:rPr>
              <a:t>Fremdverwaltung</a:t>
            </a:r>
          </a:p>
          <a:p>
            <a:pPr>
              <a:lnSpc>
                <a:spcPct val="150000"/>
              </a:lnSpc>
            </a:pPr>
            <a:r>
              <a:rPr lang="de-DE" sz="2000" dirty="0" smtClean="0">
                <a:latin typeface="Arial" pitchFamily="34" charset="0"/>
                <a:cs typeface="Arial" pitchFamily="34" charset="0"/>
              </a:rPr>
              <a:t>1.197.911 Mio</a:t>
            </a:r>
            <a:r>
              <a:rPr lang="de-DE" sz="2000" dirty="0">
                <a:latin typeface="Arial" pitchFamily="34" charset="0"/>
                <a:cs typeface="Arial" pitchFamily="34" charset="0"/>
              </a:rPr>
              <a:t>. Quadratmeter Wohnfläche</a:t>
            </a:r>
          </a:p>
          <a:p>
            <a:pPr>
              <a:lnSpc>
                <a:spcPct val="150000"/>
              </a:lnSpc>
            </a:pPr>
            <a:r>
              <a:rPr lang="de-DE" sz="2000" dirty="0">
                <a:latin typeface="Arial" pitchFamily="34" charset="0"/>
                <a:cs typeface="Arial" pitchFamily="34" charset="0"/>
              </a:rPr>
              <a:t>r</a:t>
            </a:r>
            <a:r>
              <a:rPr lang="de-DE" sz="2000" dirty="0" smtClean="0">
                <a:latin typeface="Arial" pitchFamily="34" charset="0"/>
                <a:cs typeface="Arial" pitchFamily="34" charset="0"/>
              </a:rPr>
              <a:t>d. 60 </a:t>
            </a:r>
            <a:r>
              <a:rPr lang="de-DE" sz="2000" dirty="0">
                <a:latin typeface="Arial" pitchFamily="34" charset="0"/>
                <a:cs typeface="Arial" pitchFamily="34" charset="0"/>
              </a:rPr>
              <a:t>Mio. </a:t>
            </a:r>
            <a:r>
              <a:rPr lang="de-DE" sz="2000" dirty="0" smtClean="0">
                <a:latin typeface="Arial" pitchFamily="34" charset="0"/>
                <a:cs typeface="Arial" pitchFamily="34" charset="0"/>
              </a:rPr>
              <a:t>€ </a:t>
            </a:r>
            <a:r>
              <a:rPr lang="de-DE" sz="2000" dirty="0">
                <a:latin typeface="Arial" pitchFamily="34" charset="0"/>
                <a:cs typeface="Arial" pitchFamily="34" charset="0"/>
              </a:rPr>
              <a:t>für Instandhaltung und Modernisierung</a:t>
            </a:r>
          </a:p>
          <a:p>
            <a:pPr>
              <a:lnSpc>
                <a:spcPct val="150000"/>
              </a:lnSpc>
            </a:pPr>
            <a:r>
              <a:rPr lang="de-DE" sz="2000" dirty="0" smtClean="0">
                <a:latin typeface="Arial" pitchFamily="34" charset="0"/>
                <a:cs typeface="Arial" pitchFamily="34" charset="0"/>
              </a:rPr>
              <a:t>282 </a:t>
            </a:r>
            <a:r>
              <a:rPr lang="de-DE" sz="2000" dirty="0">
                <a:latin typeface="Arial" pitchFamily="34" charset="0"/>
                <a:cs typeface="Arial" pitchFamily="34" charset="0"/>
              </a:rPr>
              <a:t>Mitarbeiter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Folie </a:t>
            </a:r>
            <a:fld id="{04CD1622-5B8F-4C88-BE2A-ADD0310E3342}" type="slidenum">
              <a:rPr lang="de-DE" smtClean="0"/>
              <a:pPr>
                <a:defRPr/>
              </a:pPr>
              <a:t>3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GBG - Mannheimer Wohnungsbaugesellschaft mbH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4122568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435280" cy="1143000"/>
          </a:xfrm>
        </p:spPr>
        <p:txBody>
          <a:bodyPr/>
          <a:lstStyle/>
          <a:p>
            <a:pPr algn="l"/>
            <a:r>
              <a:rPr lang="de-DE" sz="2200" dirty="0" smtClean="0"/>
              <a:t/>
            </a:r>
            <a:br>
              <a:rPr lang="de-DE" sz="2200" dirty="0" smtClean="0"/>
            </a:br>
            <a:r>
              <a:rPr lang="de-DE" sz="2200" dirty="0"/>
              <a:t/>
            </a:r>
            <a:br>
              <a:rPr lang="de-DE" sz="2200" dirty="0"/>
            </a:br>
            <a:r>
              <a:rPr lang="de-DE" sz="2200" b="1" dirty="0" smtClean="0"/>
              <a:t>BBS</a:t>
            </a:r>
            <a:r>
              <a:rPr lang="de-DE" sz="2200" dirty="0" smtClean="0"/>
              <a:t> </a:t>
            </a:r>
            <a:r>
              <a:rPr lang="de-DE" sz="2200" dirty="0"/>
              <a:t>-Wesentliche Daten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de-DE" sz="2000" dirty="0">
                <a:latin typeface="Arial" pitchFamily="34" charset="0"/>
                <a:cs typeface="Arial" pitchFamily="34" charset="0"/>
              </a:rPr>
              <a:t>Betreuung der 70 städtischen Schulstandorte</a:t>
            </a:r>
          </a:p>
          <a:p>
            <a:pPr>
              <a:lnSpc>
                <a:spcPct val="150000"/>
              </a:lnSpc>
            </a:pPr>
            <a:r>
              <a:rPr lang="de-DE" sz="2000" dirty="0">
                <a:latin typeface="Arial" pitchFamily="34" charset="0"/>
                <a:cs typeface="Arial" pitchFamily="34" charset="0"/>
              </a:rPr>
              <a:t>Neubau, Sanierung, Modernisierung, Instandhaltung, Bewirtschaftung</a:t>
            </a:r>
          </a:p>
          <a:p>
            <a:pPr>
              <a:lnSpc>
                <a:spcPct val="150000"/>
              </a:lnSpc>
            </a:pPr>
            <a:r>
              <a:rPr lang="de-DE" sz="2000" dirty="0">
                <a:latin typeface="Arial" pitchFamily="34" charset="0"/>
                <a:cs typeface="Arial" pitchFamily="34" charset="0"/>
              </a:rPr>
              <a:t>Bauvolumen 2014 rd. 12 Mio. </a:t>
            </a:r>
            <a:r>
              <a:rPr lang="de-DE" sz="2000" dirty="0" smtClean="0">
                <a:latin typeface="Arial" pitchFamily="34" charset="0"/>
                <a:cs typeface="Arial" pitchFamily="34" charset="0"/>
              </a:rPr>
              <a:t>€</a:t>
            </a:r>
            <a:endParaRPr lang="de-DE" sz="2000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de-DE" sz="2000" dirty="0" smtClean="0">
                <a:latin typeface="Arial" pitchFamily="34" charset="0"/>
                <a:cs typeface="Arial" pitchFamily="34" charset="0"/>
              </a:rPr>
              <a:t>38 Mitarbeiter </a:t>
            </a:r>
            <a:r>
              <a:rPr lang="de-DE" sz="2000" dirty="0">
                <a:latin typeface="Arial" pitchFamily="34" charset="0"/>
                <a:cs typeface="Arial" pitchFamily="34" charset="0"/>
              </a:rPr>
              <a:t>(Stand </a:t>
            </a:r>
            <a:r>
              <a:rPr lang="de-DE" sz="2000" dirty="0" smtClean="0">
                <a:latin typeface="Arial" pitchFamily="34" charset="0"/>
                <a:cs typeface="Arial" pitchFamily="34" charset="0"/>
              </a:rPr>
              <a:t>31.12.2014)</a:t>
            </a:r>
            <a:endParaRPr lang="de-DE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endParaRPr lang="de-DE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Folie </a:t>
            </a:r>
            <a:fld id="{04CD1622-5B8F-4C88-BE2A-ADD0310E3342}" type="slidenum">
              <a:rPr lang="de-DE" smtClean="0"/>
              <a:pPr>
                <a:defRPr/>
              </a:pPr>
              <a:t>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GBG - Mannheimer Wohnungsbaugesellschaft mbH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3816918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435280" cy="1143000"/>
          </a:xfrm>
        </p:spPr>
        <p:txBody>
          <a:bodyPr/>
          <a:lstStyle/>
          <a:p>
            <a:pPr algn="l"/>
            <a:r>
              <a:rPr lang="de-DE" sz="2200" dirty="0" smtClean="0"/>
              <a:t/>
            </a:r>
            <a:br>
              <a:rPr lang="de-DE" sz="2200" dirty="0" smtClean="0"/>
            </a:br>
            <a:r>
              <a:rPr lang="de-DE" sz="2200" dirty="0"/>
              <a:t/>
            </a:r>
            <a:br>
              <a:rPr lang="de-DE" sz="2200" dirty="0"/>
            </a:br>
            <a:r>
              <a:rPr lang="de-DE" sz="2200" b="1" dirty="0" smtClean="0"/>
              <a:t>MWSP</a:t>
            </a:r>
            <a:r>
              <a:rPr lang="de-DE" sz="2200" dirty="0" smtClean="0"/>
              <a:t> </a:t>
            </a:r>
            <a:r>
              <a:rPr lang="de-DE" sz="2200" dirty="0"/>
              <a:t>-Wesentliche Daten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de-DE" sz="2000" dirty="0" smtClean="0">
                <a:latin typeface="Arial" pitchFamily="34" charset="0"/>
                <a:cs typeface="Arial" pitchFamily="34" charset="0"/>
              </a:rPr>
              <a:t>Gemeinsame Tochter der Stadt Mannheim und der GBG</a:t>
            </a:r>
          </a:p>
          <a:p>
            <a:pPr marL="0" indent="0">
              <a:lnSpc>
                <a:spcPct val="150000"/>
              </a:lnSpc>
              <a:buNone/>
            </a:pPr>
            <a:endParaRPr lang="de-DE" sz="20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de-DE" sz="2000" dirty="0" smtClean="0">
                <a:latin typeface="Arial" pitchFamily="34" charset="0"/>
                <a:cs typeface="Arial" pitchFamily="34" charset="0"/>
              </a:rPr>
              <a:t>Frühere Gesellschaft für Projektsteuerungsgesellschaft,</a:t>
            </a:r>
            <a:br>
              <a:rPr lang="de-DE" sz="2000" dirty="0" smtClean="0">
                <a:latin typeface="Arial" pitchFamily="34" charset="0"/>
                <a:cs typeface="Arial" pitchFamily="34" charset="0"/>
              </a:rPr>
            </a:br>
            <a:r>
              <a:rPr lang="de-DE" sz="2000" dirty="0" smtClean="0">
                <a:latin typeface="Arial" pitchFamily="34" charset="0"/>
                <a:cs typeface="Arial" pitchFamily="34" charset="0"/>
              </a:rPr>
              <a:t>2012 neu aufgestellt zur Entwicklung der Konversionsflächen</a:t>
            </a:r>
          </a:p>
          <a:p>
            <a:pPr marL="0" indent="0">
              <a:lnSpc>
                <a:spcPct val="150000"/>
              </a:lnSpc>
              <a:buNone/>
            </a:pPr>
            <a:endParaRPr lang="de-DE" sz="20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de-DE" sz="2000" dirty="0" smtClean="0">
                <a:latin typeface="Arial" pitchFamily="34" charset="0"/>
                <a:cs typeface="Arial" pitchFamily="34" charset="0"/>
              </a:rPr>
              <a:t>Vorgehen: Ankauf der Konversionsfläche, Entwicklung eines Nutzungskonzeptes, Planung, Baurechtsschaffung, Abriss, Erschließung, Öffentlichkeitsarbeit, Verkauf der Flächen</a:t>
            </a:r>
            <a:endParaRPr lang="de-DE" sz="2000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Folie </a:t>
            </a:r>
            <a:fld id="{04CD1622-5B8F-4C88-BE2A-ADD0310E3342}" type="slidenum">
              <a:rPr lang="de-DE" smtClean="0"/>
              <a:pPr>
                <a:defRPr/>
              </a:pPr>
              <a:t>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GBG - Mannheimer Wohnungsbaugesellschaft mbH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1191933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435280" cy="1143000"/>
          </a:xfrm>
        </p:spPr>
        <p:txBody>
          <a:bodyPr/>
          <a:lstStyle/>
          <a:p>
            <a:pPr algn="l"/>
            <a:r>
              <a:rPr lang="de-DE" sz="2200" dirty="0" smtClean="0"/>
              <a:t/>
            </a:r>
            <a:br>
              <a:rPr lang="de-DE" sz="2200" dirty="0" smtClean="0"/>
            </a:br>
            <a:r>
              <a:rPr lang="de-DE" sz="2200" dirty="0"/>
              <a:t/>
            </a:r>
            <a:br>
              <a:rPr lang="de-DE" sz="2200" dirty="0"/>
            </a:br>
            <a:r>
              <a:rPr lang="de-DE" sz="2200" b="1" dirty="0" smtClean="0"/>
              <a:t>Servicehaus</a:t>
            </a:r>
            <a:r>
              <a:rPr lang="de-DE" sz="2200" dirty="0" smtClean="0"/>
              <a:t> </a:t>
            </a:r>
            <a:r>
              <a:rPr lang="de-DE" sz="2200" dirty="0"/>
              <a:t>-Wesentliche Daten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de-DE" sz="2000" dirty="0" smtClean="0">
                <a:latin typeface="Arial" pitchFamily="34" charset="0"/>
                <a:cs typeface="Arial" pitchFamily="34" charset="0"/>
              </a:rPr>
              <a:t>Wohnbegleitende Dienstleistungen: Besonderheit: </a:t>
            </a:r>
            <a:r>
              <a:rPr lang="de-DE" sz="2000" dirty="0" err="1" smtClean="0">
                <a:latin typeface="Arial" pitchFamily="34" charset="0"/>
                <a:cs typeface="Arial" pitchFamily="34" charset="0"/>
              </a:rPr>
              <a:t>rd</a:t>
            </a:r>
            <a:r>
              <a:rPr lang="de-DE" sz="2000" dirty="0" smtClean="0">
                <a:latin typeface="Arial" pitchFamily="34" charset="0"/>
                <a:cs typeface="Arial" pitchFamily="34" charset="0"/>
              </a:rPr>
              <a:t> 75000 </a:t>
            </a:r>
            <a:r>
              <a:rPr lang="de-DE" sz="2000" smtClean="0">
                <a:latin typeface="Arial" pitchFamily="34" charset="0"/>
                <a:cs typeface="Arial" pitchFamily="34" charset="0"/>
              </a:rPr>
              <a:t>Rauchwarnmelder installiert</a:t>
            </a:r>
            <a:endParaRPr lang="de-DE" sz="20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de-DE" sz="20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de-DE" sz="2000" dirty="0" smtClean="0">
                <a:latin typeface="Arial" pitchFamily="34" charset="0"/>
                <a:cs typeface="Arial" pitchFamily="34" charset="0"/>
              </a:rPr>
              <a:t>Abrechnungsdienstleistungen: ca. 17250 WE</a:t>
            </a:r>
          </a:p>
          <a:p>
            <a:pPr marL="0" indent="0">
              <a:lnSpc>
                <a:spcPct val="150000"/>
              </a:lnSpc>
              <a:buNone/>
            </a:pPr>
            <a:endParaRPr lang="de-DE" sz="20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de-DE" sz="2000" dirty="0" smtClean="0">
                <a:latin typeface="Arial" pitchFamily="34" charset="0"/>
                <a:cs typeface="Arial" pitchFamily="34" charset="0"/>
              </a:rPr>
              <a:t>Multimediadienstleistungen: </a:t>
            </a:r>
            <a:r>
              <a:rPr lang="de-DE" sz="2000" dirty="0">
                <a:latin typeface="Arial" pitchFamily="34" charset="0"/>
                <a:cs typeface="Arial" pitchFamily="34" charset="0"/>
              </a:rPr>
              <a:t>rd. 11000 </a:t>
            </a:r>
            <a:r>
              <a:rPr lang="de-DE" sz="2000" dirty="0" err="1">
                <a:latin typeface="Arial" pitchFamily="34" charset="0"/>
                <a:cs typeface="Arial" pitchFamily="34" charset="0"/>
              </a:rPr>
              <a:t>MierInnen</a:t>
            </a:r>
            <a:endParaRPr lang="de-DE" sz="2000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Folie </a:t>
            </a:r>
            <a:fld id="{04CD1622-5B8F-4C88-BE2A-ADD0310E3342}" type="slidenum">
              <a:rPr lang="de-DE" smtClean="0"/>
              <a:pPr>
                <a:defRPr/>
              </a:pPr>
              <a:t>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GBG - Mannheimer Wohnungsbaugesellschaft mbH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2866936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el 2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l"/>
            <a:r>
              <a:rPr lang="de-DE" sz="2200" dirty="0" smtClean="0">
                <a:latin typeface="Arial" pitchFamily="34" charset="0"/>
                <a:cs typeface="Arial" pitchFamily="34" charset="0"/>
              </a:rPr>
              <a:t>Die Mannheimer Konversionsflächen</a:t>
            </a:r>
            <a:endParaRPr lang="de-DE" sz="22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0" name="Picture 2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750038" y="1268760"/>
            <a:ext cx="3368675" cy="4935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" name="Picture 3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500254" y="1495809"/>
            <a:ext cx="1613407" cy="12076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2" name="Gerade Verbindung mit Pfeil 31"/>
          <p:cNvCxnSpPr/>
          <p:nvPr/>
        </p:nvCxnSpPr>
        <p:spPr bwMode="auto">
          <a:xfrm flipH="1">
            <a:off x="3952033" y="2065088"/>
            <a:ext cx="1548221" cy="0"/>
          </a:xfrm>
          <a:prstGeom prst="straightConnector1">
            <a:avLst/>
          </a:prstGeom>
          <a:noFill/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33" name="Picture 4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330588" y="2668918"/>
            <a:ext cx="1615496" cy="1209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4" name="Gerade Verbindung mit Pfeil 33"/>
          <p:cNvCxnSpPr>
            <a:stCxn id="33" idx="1"/>
          </p:cNvCxnSpPr>
          <p:nvPr/>
        </p:nvCxnSpPr>
        <p:spPr bwMode="auto">
          <a:xfrm flipH="1" flipV="1">
            <a:off x="4906838" y="3204432"/>
            <a:ext cx="2423750" cy="69096"/>
          </a:xfrm>
          <a:prstGeom prst="straightConnector1">
            <a:avLst/>
          </a:prstGeom>
          <a:noFill/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35" name="Picture 6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450250" y="5117555"/>
            <a:ext cx="1575106" cy="1178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6" name="Gerade Verbindung mit Pfeil 35"/>
          <p:cNvCxnSpPr/>
          <p:nvPr/>
        </p:nvCxnSpPr>
        <p:spPr bwMode="auto">
          <a:xfrm flipH="1" flipV="1">
            <a:off x="5194683" y="3416046"/>
            <a:ext cx="1507477" cy="1178988"/>
          </a:xfrm>
          <a:prstGeom prst="straightConnector1">
            <a:avLst/>
          </a:prstGeom>
          <a:noFill/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7" name="Gerade Verbindung mit Pfeil 36"/>
          <p:cNvCxnSpPr/>
          <p:nvPr/>
        </p:nvCxnSpPr>
        <p:spPr bwMode="auto">
          <a:xfrm flipH="1" flipV="1">
            <a:off x="5181035" y="4595033"/>
            <a:ext cx="2251846" cy="1328725"/>
          </a:xfrm>
          <a:prstGeom prst="straightConnector1">
            <a:avLst/>
          </a:prstGeom>
          <a:noFill/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38" name="Picture 5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6463814" y="3895412"/>
            <a:ext cx="1674521" cy="12495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9" name="Gerade Verbindung mit Pfeil 38"/>
          <p:cNvCxnSpPr/>
          <p:nvPr/>
        </p:nvCxnSpPr>
        <p:spPr bwMode="auto">
          <a:xfrm flipV="1">
            <a:off x="2174297" y="5135582"/>
            <a:ext cx="3171133" cy="327498"/>
          </a:xfrm>
          <a:prstGeom prst="straightConnector1">
            <a:avLst/>
          </a:prstGeom>
          <a:noFill/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40" name="Picture 9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14715" y="4800900"/>
            <a:ext cx="1742426" cy="1309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41" name="Gerade Verbindung mit Pfeil 40"/>
          <p:cNvCxnSpPr/>
          <p:nvPr/>
        </p:nvCxnSpPr>
        <p:spPr bwMode="auto">
          <a:xfrm flipV="1">
            <a:off x="2647450" y="3878138"/>
            <a:ext cx="1946958" cy="272429"/>
          </a:xfrm>
          <a:prstGeom prst="straightConnector1">
            <a:avLst/>
          </a:prstGeom>
          <a:noFill/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42" name="Picture 8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899592" y="3136158"/>
            <a:ext cx="1747858" cy="13042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43" name="Gerade Verbindung mit Pfeil 42"/>
          <p:cNvCxnSpPr/>
          <p:nvPr/>
        </p:nvCxnSpPr>
        <p:spPr bwMode="auto">
          <a:xfrm>
            <a:off x="2240843" y="2392527"/>
            <a:ext cx="1923052" cy="1286955"/>
          </a:xfrm>
          <a:prstGeom prst="straightConnector1">
            <a:avLst/>
          </a:prstGeom>
          <a:noFill/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44" name="Picture 7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14714" y="1180477"/>
            <a:ext cx="1742426" cy="13042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174677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de-DE" sz="2200" dirty="0" smtClean="0"/>
              <a:t/>
            </a:r>
            <a:br>
              <a:rPr lang="de-DE" sz="2200" dirty="0" smtClean="0"/>
            </a:br>
            <a:r>
              <a:rPr lang="de-DE" sz="2200" dirty="0"/>
              <a:t/>
            </a:r>
            <a:br>
              <a:rPr lang="de-DE" sz="2200" dirty="0"/>
            </a:br>
            <a:r>
              <a:rPr lang="de-DE" sz="2200" dirty="0" err="1" smtClean="0"/>
              <a:t>Turley</a:t>
            </a:r>
            <a:r>
              <a:rPr lang="de-DE" sz="2200" dirty="0" smtClean="0"/>
              <a:t> Areal</a:t>
            </a:r>
            <a:endParaRPr lang="de-DE" sz="22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Folie </a:t>
            </a:r>
            <a:fld id="{04CD1622-5B8F-4C88-BE2A-ADD0310E3342}" type="slidenum">
              <a:rPr lang="de-DE" smtClean="0"/>
              <a:pPr>
                <a:defRPr/>
              </a:pPr>
              <a:t>8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de-DE" dirty="0" smtClean="0"/>
              <a:t>GBG - Mannheimer Wohnungsbaugesellschaft mbH</a:t>
            </a:r>
            <a:endParaRPr lang="de-DE" dirty="0"/>
          </a:p>
        </p:txBody>
      </p:sp>
      <p:pic>
        <p:nvPicPr>
          <p:cNvPr id="7" name="Picture 3" descr="T:\6 - Öffentlichkeitsarbeit\Medienarchiv\Fotos\Luftbilder\Kasernen Rot umrandet\Turley Barracks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467544" y="1484784"/>
            <a:ext cx="8208912" cy="47688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88916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de-DE" sz="2200" dirty="0" smtClean="0"/>
              <a:t/>
            </a:r>
            <a:br>
              <a:rPr lang="de-DE" sz="2200" dirty="0" smtClean="0"/>
            </a:br>
            <a:r>
              <a:rPr lang="de-DE" sz="2200" dirty="0"/>
              <a:t/>
            </a:r>
            <a:br>
              <a:rPr lang="de-DE" sz="2200" dirty="0"/>
            </a:br>
            <a:r>
              <a:rPr lang="de-DE" sz="2200" dirty="0" err="1" smtClean="0"/>
              <a:t>Turley</a:t>
            </a:r>
            <a:r>
              <a:rPr lang="de-DE" sz="2200" dirty="0" smtClean="0"/>
              <a:t> </a:t>
            </a:r>
            <a:r>
              <a:rPr lang="de-DE" sz="2200" dirty="0"/>
              <a:t>Areal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Folie </a:t>
            </a:r>
            <a:fld id="{04CD1622-5B8F-4C88-BE2A-ADD0310E3342}" type="slidenum">
              <a:rPr lang="de-DE" smtClean="0"/>
              <a:pPr>
                <a:defRPr/>
              </a:pPr>
              <a:t>9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GBG - Mannheimer Wohnungsbaugesellschaft mbH</a:t>
            </a:r>
            <a:endParaRPr lang="de-DE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0151" y="1484784"/>
            <a:ext cx="8163697" cy="4815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011654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T:\6 - Öffentlichkeitsarbeit\07 - Veranstaltungen\2014\2014-09-28_ Turley Fest\Einladung\Flyer\IMG_3315.JP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64034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de-DE" sz="2200" dirty="0" smtClean="0"/>
              <a:t/>
            </a:r>
            <a:br>
              <a:rPr lang="de-DE" sz="2200" dirty="0" smtClean="0"/>
            </a:br>
            <a:r>
              <a:rPr lang="de-DE" sz="2200" dirty="0"/>
              <a:t/>
            </a:r>
            <a:br>
              <a:rPr lang="de-DE" sz="2200" dirty="0"/>
            </a:br>
            <a:r>
              <a:rPr lang="de-DE" sz="2200" dirty="0" smtClean="0"/>
              <a:t>Taylor Campus</a:t>
            </a:r>
            <a:endParaRPr lang="de-DE" sz="22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Folie </a:t>
            </a:r>
            <a:fld id="{04CD1622-5B8F-4C88-BE2A-ADD0310E3342}" type="slidenum">
              <a:rPr lang="de-DE" smtClean="0"/>
              <a:pPr>
                <a:defRPr/>
              </a:pPr>
              <a:t>11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GBG - Mannheimer Wohnungsbaugesellschaft mbH</a:t>
            </a:r>
            <a:endParaRPr lang="de-DE"/>
          </a:p>
        </p:txBody>
      </p:sp>
      <p:pic>
        <p:nvPicPr>
          <p:cNvPr id="7" name="Inhaltsplatzhalter 1"/>
          <p:cNvPicPr>
            <a:picLocks noGrp="1"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4091" r="5468"/>
          <a:stretch/>
        </p:blipFill>
        <p:spPr>
          <a:xfrm>
            <a:off x="467544" y="1484784"/>
            <a:ext cx="8208912" cy="4652618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3326454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de-DE" sz="2200" dirty="0" smtClean="0"/>
              <a:t/>
            </a:r>
            <a:br>
              <a:rPr lang="de-DE" sz="2200" dirty="0" smtClean="0"/>
            </a:br>
            <a:r>
              <a:rPr lang="de-DE" sz="2200" dirty="0"/>
              <a:t/>
            </a:r>
            <a:br>
              <a:rPr lang="de-DE" sz="2200" dirty="0"/>
            </a:br>
            <a:r>
              <a:rPr lang="de-DE" sz="2200" dirty="0" smtClean="0"/>
              <a:t>Taylor Campus</a:t>
            </a:r>
            <a:endParaRPr lang="de-DE" sz="22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Folie </a:t>
            </a:r>
            <a:fld id="{04CD1622-5B8F-4C88-BE2A-ADD0310E3342}" type="slidenum">
              <a:rPr lang="de-DE" smtClean="0"/>
              <a:pPr>
                <a:defRPr/>
              </a:pPr>
              <a:t>12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GBG - Mannheimer Wohnungsbaugesellschaft mbH</a:t>
            </a:r>
            <a:endParaRPr lang="de-DE"/>
          </a:p>
        </p:txBody>
      </p:sp>
      <p:pic>
        <p:nvPicPr>
          <p:cNvPr id="7" name="Picture 3" descr="T:\4 - Flächen, Eigentum &amp; Recht\Konversionsflächen\Taylor Barracks\14. Öffentlichkeitsarbeit\1. Fotos\LUFTBILD_copyrigh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4" y="1426927"/>
            <a:ext cx="8208912" cy="4818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907414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de-DE" sz="2200" dirty="0" smtClean="0"/>
              <a:t/>
            </a:r>
            <a:br>
              <a:rPr lang="de-DE" sz="2200" dirty="0" smtClean="0"/>
            </a:br>
            <a:r>
              <a:rPr lang="de-DE" sz="2200" dirty="0"/>
              <a:t/>
            </a:r>
            <a:br>
              <a:rPr lang="de-DE" sz="2200" dirty="0"/>
            </a:br>
            <a:r>
              <a:rPr lang="de-DE" sz="2200" dirty="0" smtClean="0"/>
              <a:t>Taylor Campus</a:t>
            </a:r>
            <a:endParaRPr lang="de-DE" sz="22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Folie </a:t>
            </a:r>
            <a:fld id="{04CD1622-5B8F-4C88-BE2A-ADD0310E3342}" type="slidenum">
              <a:rPr lang="de-DE" smtClean="0"/>
              <a:pPr>
                <a:defRPr/>
              </a:pPr>
              <a:t>13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GBG - Mannheimer Wohnungsbaugesellschaft mbH</a:t>
            </a:r>
            <a:endParaRPr lang="de-DE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4474" t="10071" r="32751" b="5944"/>
          <a:stretch/>
        </p:blipFill>
        <p:spPr bwMode="auto">
          <a:xfrm>
            <a:off x="1619071" y="1484783"/>
            <a:ext cx="5401201" cy="4608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428698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Folie </a:t>
            </a:r>
            <a:fld id="{04CD1622-5B8F-4C88-BE2A-ADD0310E3342}" type="slidenum">
              <a:rPr lang="de-DE" smtClean="0"/>
              <a:pPr>
                <a:defRPr/>
              </a:pPr>
              <a:t>14</a:t>
            </a:fld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Vortrag am -Datum einfügen- von -Vorname Name-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GBG - Mannheimer Wohnungsbaugesellschaft mbH</a:t>
            </a:r>
            <a:endParaRPr lang="de-DE"/>
          </a:p>
        </p:txBody>
      </p:sp>
      <p:pic>
        <p:nvPicPr>
          <p:cNvPr id="7" name="Picture 2" descr="C:\Users\weissmannm\Desktop\AndreasHenn-001-G0061234-m.jp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683567" y="1196751"/>
            <a:ext cx="7920881" cy="5112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00529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de-DE" sz="2200" dirty="0" smtClean="0"/>
              <a:t/>
            </a:r>
            <a:br>
              <a:rPr lang="de-DE" sz="2200" dirty="0" smtClean="0"/>
            </a:br>
            <a:r>
              <a:rPr lang="de-DE" sz="2200" dirty="0"/>
              <a:t/>
            </a:r>
            <a:br>
              <a:rPr lang="de-DE" sz="2200" dirty="0"/>
            </a:br>
            <a:r>
              <a:rPr lang="de-DE" sz="2200" dirty="0" smtClean="0"/>
              <a:t>FRANKLIN</a:t>
            </a:r>
            <a:endParaRPr lang="de-DE" sz="22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Folie </a:t>
            </a:r>
            <a:fld id="{04CD1622-5B8F-4C88-BE2A-ADD0310E3342}" type="slidenum">
              <a:rPr lang="de-DE" smtClean="0"/>
              <a:pPr>
                <a:defRPr/>
              </a:pPr>
              <a:t>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GBG - Mannheimer Wohnungsbaugesellschaft mbH</a:t>
            </a:r>
            <a:endParaRPr lang="de-DE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467544" y="1484784"/>
            <a:ext cx="8208912" cy="4680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22045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de-DE" sz="2200" dirty="0" smtClean="0"/>
              <a:t/>
            </a:r>
            <a:br>
              <a:rPr lang="de-DE" sz="2200" dirty="0" smtClean="0"/>
            </a:br>
            <a:r>
              <a:rPr lang="de-DE" sz="2200" dirty="0"/>
              <a:t/>
            </a:r>
            <a:br>
              <a:rPr lang="de-DE" sz="2200" dirty="0"/>
            </a:br>
            <a:r>
              <a:rPr lang="de-DE" sz="2200" dirty="0" smtClean="0"/>
              <a:t>FRANKLIN</a:t>
            </a:r>
            <a:endParaRPr lang="de-DE" sz="22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Folie </a:t>
            </a:r>
            <a:fld id="{04CD1622-5B8F-4C88-BE2A-ADD0310E3342}" type="slidenum">
              <a:rPr lang="de-DE" smtClean="0"/>
              <a:pPr>
                <a:defRPr/>
              </a:pPr>
              <a:t>16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GBG - Mannheimer Wohnungsbaugesellschaft mbH</a:t>
            </a:r>
            <a:endParaRPr lang="de-DE"/>
          </a:p>
        </p:txBody>
      </p:sp>
      <p:sp>
        <p:nvSpPr>
          <p:cNvPr id="8" name="Rechteck 7"/>
          <p:cNvSpPr/>
          <p:nvPr/>
        </p:nvSpPr>
        <p:spPr>
          <a:xfrm>
            <a:off x="3180112" y="3244334"/>
            <a:ext cx="27837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/>
              <a:t>Benjamin Franklin </a:t>
            </a:r>
            <a:r>
              <a:rPr lang="de-DE" dirty="0" err="1"/>
              <a:t>Village</a:t>
            </a:r>
            <a:endParaRPr lang="de-DE" dirty="0"/>
          </a:p>
        </p:txBody>
      </p:sp>
      <p:pic>
        <p:nvPicPr>
          <p:cNvPr id="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552" y="1556792"/>
            <a:ext cx="8280920" cy="4680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294245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de-DE" sz="2200" dirty="0" smtClean="0"/>
              <a:t/>
            </a:r>
            <a:br>
              <a:rPr lang="de-DE" sz="2200" dirty="0" smtClean="0"/>
            </a:br>
            <a:r>
              <a:rPr lang="de-DE" sz="2200" dirty="0"/>
              <a:t/>
            </a:r>
            <a:br>
              <a:rPr lang="de-DE" sz="2200" dirty="0"/>
            </a:br>
            <a:r>
              <a:rPr lang="de-DE" sz="2200" dirty="0" smtClean="0"/>
              <a:t>FRANKLIN</a:t>
            </a:r>
            <a:endParaRPr lang="de-DE" sz="22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Folie </a:t>
            </a:r>
            <a:fld id="{04CD1622-5B8F-4C88-BE2A-ADD0310E3342}" type="slidenum">
              <a:rPr lang="de-DE" smtClean="0"/>
              <a:pPr>
                <a:defRPr/>
              </a:pPr>
              <a:t>17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GBG - Mannheimer Wohnungsbaugesellschaft mbH</a:t>
            </a:r>
            <a:endParaRPr lang="de-DE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467544" y="1484784"/>
            <a:ext cx="8208912" cy="4680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91123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de-DE" sz="2200" dirty="0" smtClean="0"/>
              <a:t/>
            </a:r>
            <a:br>
              <a:rPr lang="de-DE" sz="2200" dirty="0" smtClean="0"/>
            </a:br>
            <a:r>
              <a:rPr lang="de-DE" sz="2200" dirty="0"/>
              <a:t/>
            </a:r>
            <a:br>
              <a:rPr lang="de-DE" sz="2200" dirty="0"/>
            </a:br>
            <a:r>
              <a:rPr lang="de-DE" sz="2200" dirty="0" smtClean="0"/>
              <a:t>FRANKLIN</a:t>
            </a:r>
            <a:endParaRPr lang="de-DE" sz="22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Folie </a:t>
            </a:r>
            <a:fld id="{04CD1622-5B8F-4C88-BE2A-ADD0310E3342}" type="slidenum">
              <a:rPr lang="de-DE" smtClean="0"/>
              <a:pPr>
                <a:defRPr/>
              </a:pPr>
              <a:t>18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GBG - Mannheimer Wohnungsbaugesellschaft mbH</a:t>
            </a:r>
            <a:endParaRPr lang="de-DE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484784"/>
            <a:ext cx="8964488" cy="5373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857413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 dirty="0" smtClean="0"/>
          </a:p>
          <a:p>
            <a:endParaRPr lang="de-DE" dirty="0"/>
          </a:p>
          <a:p>
            <a:endParaRPr lang="de-DE" dirty="0" smtClean="0"/>
          </a:p>
          <a:p>
            <a:pPr marL="0" indent="0" algn="ctr">
              <a:buNone/>
            </a:pPr>
            <a:r>
              <a:rPr lang="de-DE" dirty="0" smtClean="0"/>
              <a:t>Vielen Dank für Ihre Aufmerksamkeit 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Folie </a:t>
            </a:r>
            <a:fld id="{04CD1622-5B8F-4C88-BE2A-ADD0310E3342}" type="slidenum">
              <a:rPr lang="de-DE" smtClean="0"/>
              <a:pPr>
                <a:defRPr/>
              </a:pPr>
              <a:t>19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GBG - Mannheimer Wohnungsbaugesellschaft mbH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1050312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1_GBG-Folienpräsentation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dard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Benutzerdefiniertes 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11_GBG-Folienpräsentation</Template>
  <TotalTime>0</TotalTime>
  <Words>262</Words>
  <Application>Microsoft Office PowerPoint</Application>
  <PresentationFormat>Bildschirmpräsentation (4:3)</PresentationFormat>
  <Paragraphs>92</Paragraphs>
  <Slides>19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2</vt:i4>
      </vt:variant>
      <vt:variant>
        <vt:lpstr>Folientitel</vt:lpstr>
      </vt:variant>
      <vt:variant>
        <vt:i4>19</vt:i4>
      </vt:variant>
    </vt:vector>
  </HeadingPairs>
  <TitlesOfParts>
    <vt:vector size="21" baseType="lpstr">
      <vt:lpstr>11_GBG-Folienpräsentation</vt:lpstr>
      <vt:lpstr>Benutzerdefiniertes Design</vt:lpstr>
      <vt:lpstr>Folie 1</vt:lpstr>
      <vt:lpstr>GBG-Konzern Organisationsstruktur</vt:lpstr>
      <vt:lpstr>  GBG -Wesentliche Daten</vt:lpstr>
      <vt:lpstr>  BBS -Wesentliche Daten</vt:lpstr>
      <vt:lpstr>  MWSP -Wesentliche Daten</vt:lpstr>
      <vt:lpstr>  Servicehaus -Wesentliche Daten</vt:lpstr>
      <vt:lpstr>Die Mannheimer Konversionsflächen</vt:lpstr>
      <vt:lpstr>  Turley Areal</vt:lpstr>
      <vt:lpstr>  Turley Areal</vt:lpstr>
      <vt:lpstr>Folie 10</vt:lpstr>
      <vt:lpstr>  Taylor Campus</vt:lpstr>
      <vt:lpstr>  Taylor Campus</vt:lpstr>
      <vt:lpstr>  Taylor Campus</vt:lpstr>
      <vt:lpstr>Folie 14</vt:lpstr>
      <vt:lpstr>  FRANKLIN</vt:lpstr>
      <vt:lpstr>  FRANKLIN</vt:lpstr>
      <vt:lpstr>  FRANKLIN</vt:lpstr>
      <vt:lpstr>  FRANKLIN</vt:lpstr>
      <vt:lpstr>Folie 19</vt:lpstr>
    </vt:vector>
  </TitlesOfParts>
  <Company>Hewlett-Packard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Charlotte Baumgartner</dc:creator>
  <cp:lastModifiedBy>Voshage</cp:lastModifiedBy>
  <cp:revision>25</cp:revision>
  <cp:lastPrinted>2015-09-28T07:26:26Z</cp:lastPrinted>
  <dcterms:created xsi:type="dcterms:W3CDTF">2014-10-31T12:18:32Z</dcterms:created>
  <dcterms:modified xsi:type="dcterms:W3CDTF">2015-10-12T08:47:25Z</dcterms:modified>
</cp:coreProperties>
</file>