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1" r:id="rId1"/>
    <p:sldMasterId id="2147483660" r:id="rId2"/>
    <p:sldMasterId id="2147483726" r:id="rId3"/>
    <p:sldMasterId id="2147483734" r:id="rId4"/>
  </p:sldMasterIdLst>
  <p:notesMasterIdLst>
    <p:notesMasterId r:id="rId51"/>
  </p:notesMasterIdLst>
  <p:handoutMasterIdLst>
    <p:handoutMasterId r:id="rId52"/>
  </p:handoutMasterIdLst>
  <p:sldIdLst>
    <p:sldId id="256" r:id="rId5"/>
    <p:sldId id="257" r:id="rId6"/>
    <p:sldId id="262" r:id="rId7"/>
    <p:sldId id="340" r:id="rId8"/>
    <p:sldId id="273" r:id="rId9"/>
    <p:sldId id="341" r:id="rId10"/>
    <p:sldId id="342" r:id="rId11"/>
    <p:sldId id="263" r:id="rId12"/>
    <p:sldId id="315" r:id="rId13"/>
    <p:sldId id="329" r:id="rId14"/>
    <p:sldId id="355" r:id="rId15"/>
    <p:sldId id="365" r:id="rId16"/>
    <p:sldId id="366" r:id="rId17"/>
    <p:sldId id="367" r:id="rId18"/>
    <p:sldId id="368" r:id="rId19"/>
    <p:sldId id="370" r:id="rId20"/>
    <p:sldId id="371" r:id="rId21"/>
    <p:sldId id="372" r:id="rId22"/>
    <p:sldId id="373" r:id="rId23"/>
    <p:sldId id="374" r:id="rId24"/>
    <p:sldId id="284" r:id="rId25"/>
    <p:sldId id="314" r:id="rId26"/>
    <p:sldId id="285" r:id="rId27"/>
    <p:sldId id="261" r:id="rId28"/>
    <p:sldId id="331" r:id="rId29"/>
    <p:sldId id="375" r:id="rId30"/>
    <p:sldId id="376" r:id="rId31"/>
    <p:sldId id="377" r:id="rId32"/>
    <p:sldId id="378" r:id="rId33"/>
    <p:sldId id="379" r:id="rId34"/>
    <p:sldId id="380" r:id="rId35"/>
    <p:sldId id="381" r:id="rId36"/>
    <p:sldId id="382" r:id="rId37"/>
    <p:sldId id="383" r:id="rId38"/>
    <p:sldId id="384" r:id="rId39"/>
    <p:sldId id="300" r:id="rId40"/>
    <p:sldId id="361" r:id="rId41"/>
    <p:sldId id="264" r:id="rId42"/>
    <p:sldId id="363" r:id="rId43"/>
    <p:sldId id="358" r:id="rId44"/>
    <p:sldId id="305" r:id="rId45"/>
    <p:sldId id="258" r:id="rId46"/>
    <p:sldId id="343" r:id="rId47"/>
    <p:sldId id="345" r:id="rId48"/>
    <p:sldId id="344" r:id="rId49"/>
    <p:sldId id="346" r:id="rId50"/>
  </p:sldIdLst>
  <p:sldSz cx="10385425" cy="7254875"/>
  <p:notesSz cx="6877050" cy="10001250"/>
  <p:custDataLst>
    <p:tags r:id="rId53"/>
  </p:custDataLst>
  <p:defaultTextStyle>
    <a:defPPr>
      <a:defRPr lang="de-DE"/>
    </a:defPPr>
    <a:lvl1pPr marL="0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0739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1476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42214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22951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03689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84427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65164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45904" algn="l" defTabSz="9614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ap 1" id="{DDECB8C5-4F03-46AD-BC2A-B7346F744312}">
          <p14:sldIdLst>
            <p14:sldId id="256"/>
            <p14:sldId id="257"/>
            <p14:sldId id="262"/>
            <p14:sldId id="340"/>
            <p14:sldId id="273"/>
            <p14:sldId id="341"/>
            <p14:sldId id="342"/>
          </p14:sldIdLst>
        </p14:section>
        <p14:section name="Kap 2" id="{D01EBABB-342C-43E0-BC2D-106E725E5512}">
          <p14:sldIdLst>
            <p14:sldId id="263"/>
            <p14:sldId id="315"/>
            <p14:sldId id="329"/>
            <p14:sldId id="355"/>
            <p14:sldId id="365"/>
            <p14:sldId id="366"/>
            <p14:sldId id="367"/>
            <p14:sldId id="368"/>
            <p14:sldId id="370"/>
            <p14:sldId id="371"/>
            <p14:sldId id="372"/>
            <p14:sldId id="373"/>
            <p14:sldId id="374"/>
            <p14:sldId id="284"/>
            <p14:sldId id="314"/>
            <p14:sldId id="285"/>
          </p14:sldIdLst>
        </p14:section>
        <p14:section name="Kap 3" id="{97361947-3D4F-4948-B6A0-F13D1C36D763}">
          <p14:sldIdLst>
            <p14:sldId id="261"/>
            <p14:sldId id="331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00"/>
            <p14:sldId id="361"/>
          </p14:sldIdLst>
        </p14:section>
        <p14:section name="Kap 4" id="{BC900857-87A2-4B16-8729-4C0D70759368}">
          <p14:sldIdLst>
            <p14:sldId id="264"/>
            <p14:sldId id="363"/>
            <p14:sldId id="358"/>
            <p14:sldId id="305"/>
          </p14:sldIdLst>
        </p14:section>
        <p14:section name="Kap 5" id="{AB0838AC-813C-4EB5-BB66-FA13D20450C6}">
          <p14:sldIdLst>
            <p14:sldId id="258"/>
            <p14:sldId id="343"/>
            <p14:sldId id="345"/>
            <p14:sldId id="344"/>
            <p14:sldId id="346"/>
          </p14:sldIdLst>
        </p14:section>
        <p14:section name="Backup" id="{DEAAF921-CF99-45D6-A65D-89BFF4921D80}">
          <p14:sldIdLst/>
        </p14:section>
      </p14:sectionLst>
    </p:ext>
    <p:ext uri="{EFAFB233-063F-42B5-8137-9DF3F51BA10A}">
      <p15:sldGuideLst xmlns="" xmlns:p15="http://schemas.microsoft.com/office/powerpoint/2012/main">
        <p15:guide id="3" orient="horz" pos="516" userDrawn="1">
          <p15:clr>
            <a:srgbClr val="A4A3A4"/>
          </p15:clr>
        </p15:guide>
        <p15:guide id="17" orient="horz" pos="2489" userDrawn="1">
          <p15:clr>
            <a:srgbClr val="A4A3A4"/>
          </p15:clr>
        </p15:guide>
        <p15:guide id="18" pos="327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  <p15:guide id="3" orient="horz" pos="3133">
          <p15:clr>
            <a:srgbClr val="A4A3A4"/>
          </p15:clr>
        </p15:guide>
        <p15:guide id="4" pos="2146">
          <p15:clr>
            <a:srgbClr val="A4A3A4"/>
          </p15:clr>
        </p15:guide>
        <p15:guide id="5" orient="horz" pos="3125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142">
          <p15:clr>
            <a:srgbClr val="A4A3A4"/>
          </p15:clr>
        </p15:guide>
        <p15:guide id="8" pos="216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ffice" initials="O" lastIdx="5" clrIdx="0">
    <p:extLst/>
  </p:cmAuthor>
  <p:cmAuthor id="2" name="Gerd Aktschurin" initials="GA" lastIdx="1" clrIdx="1">
    <p:extLst/>
  </p:cmAuthor>
  <p:cmAuthor id="3" name="Gerd Aktschurin" initials="GA [2]" lastIdx="1" clrIdx="2">
    <p:extLst/>
  </p:cmAuthor>
  <p:cmAuthor id="4" name="Gerd Aktschurin" initials="GA [2] [2]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6793"/>
    <a:srgbClr val="C7CBF3"/>
    <a:srgbClr val="456C9A"/>
    <a:srgbClr val="F5F4F6"/>
    <a:srgbClr val="BAD0F0"/>
    <a:srgbClr val="D1D5FF"/>
    <a:srgbClr val="AFA6B7"/>
    <a:srgbClr val="F28E98"/>
    <a:srgbClr val="4871A2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9" autoAdjust="0"/>
    <p:restoredTop sz="99302" autoAdjust="0"/>
  </p:normalViewPr>
  <p:slideViewPr>
    <p:cSldViewPr snapToGrid="0" showGuides="1">
      <p:cViewPr>
        <p:scale>
          <a:sx n="50" d="100"/>
          <a:sy n="50" d="100"/>
        </p:scale>
        <p:origin x="-1686" y="-480"/>
      </p:cViewPr>
      <p:guideLst>
        <p:guide orient="horz" pos="516"/>
        <p:guide orient="horz" pos="2489"/>
        <p:guide pos="32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>
        <p:scale>
          <a:sx n="80" d="100"/>
          <a:sy n="80" d="100"/>
        </p:scale>
        <p:origin x="-2232" y="936"/>
      </p:cViewPr>
      <p:guideLst>
        <p:guide orient="horz" pos="3108"/>
        <p:guide orient="horz" pos="3133"/>
        <p:guide orient="horz" pos="3125"/>
        <p:guide orient="horz" pos="3151"/>
        <p:guide pos="2122"/>
        <p:guide pos="2146"/>
        <p:guide pos="2142"/>
        <p:guide pos="2167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gs" Target="tags/tag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2" y="2"/>
            <a:ext cx="2980804" cy="500543"/>
          </a:xfrm>
          <a:prstGeom prst="rect">
            <a:avLst/>
          </a:prstGeom>
        </p:spPr>
        <p:txBody>
          <a:bodyPr vert="horz" lIns="91444" tIns="45720" rIns="91444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94655" y="2"/>
            <a:ext cx="2980804" cy="500543"/>
          </a:xfrm>
          <a:prstGeom prst="rect">
            <a:avLst/>
          </a:prstGeom>
        </p:spPr>
        <p:txBody>
          <a:bodyPr vert="horz" lIns="91444" tIns="45720" rIns="91444" bIns="45720" rtlCol="0"/>
          <a:lstStyle>
            <a:lvl1pPr algn="r">
              <a:defRPr sz="1200"/>
            </a:lvl1pPr>
          </a:lstStyle>
          <a:p>
            <a:fld id="{FF2E338C-DB41-47CE-8654-7C6A4D30E971}" type="datetimeFigureOut">
              <a:rPr lang="de-DE" smtClean="0"/>
              <a:pPr/>
              <a:t>25.09.2016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2" y="9499115"/>
            <a:ext cx="2980804" cy="500543"/>
          </a:xfrm>
          <a:prstGeom prst="rect">
            <a:avLst/>
          </a:prstGeom>
        </p:spPr>
        <p:txBody>
          <a:bodyPr vert="horz" lIns="91444" tIns="45720" rIns="91444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94655" y="9499115"/>
            <a:ext cx="2980804" cy="500543"/>
          </a:xfrm>
          <a:prstGeom prst="rect">
            <a:avLst/>
          </a:prstGeom>
        </p:spPr>
        <p:txBody>
          <a:bodyPr vert="horz" lIns="91444" tIns="45720" rIns="91444" bIns="45720" rtlCol="0" anchor="b"/>
          <a:lstStyle>
            <a:lvl1pPr algn="r">
              <a:defRPr sz="1200"/>
            </a:lvl1pPr>
          </a:lstStyle>
          <a:p>
            <a:fld id="{D1F90711-2F46-46BC-A362-44EC93145B5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6581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2" y="2"/>
            <a:ext cx="2980804" cy="500543"/>
          </a:xfrm>
          <a:prstGeom prst="rect">
            <a:avLst/>
          </a:prstGeom>
        </p:spPr>
        <p:txBody>
          <a:bodyPr vert="horz" lIns="91444" tIns="45720" rIns="91444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94655" y="2"/>
            <a:ext cx="2980804" cy="500543"/>
          </a:xfrm>
          <a:prstGeom prst="rect">
            <a:avLst/>
          </a:prstGeom>
        </p:spPr>
        <p:txBody>
          <a:bodyPr vert="horz" lIns="91444" tIns="45720" rIns="91444" bIns="45720" rtlCol="0"/>
          <a:lstStyle>
            <a:lvl1pPr algn="r">
              <a:defRPr sz="1200"/>
            </a:lvl1pPr>
          </a:lstStyle>
          <a:p>
            <a:fld id="{EFB7FEB4-E0A2-41BE-82F1-F405ECB37D99}" type="datetimeFigureOut">
              <a:rPr lang="de-DE" smtClean="0"/>
              <a:pPr/>
              <a:t>25.09.2016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58825" y="750888"/>
            <a:ext cx="5359400" cy="3744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4" tIns="45720" rIns="91444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7391" y="4751170"/>
            <a:ext cx="5502284" cy="4500083"/>
          </a:xfrm>
          <a:prstGeom prst="rect">
            <a:avLst/>
          </a:prstGeom>
        </p:spPr>
        <p:txBody>
          <a:bodyPr vert="horz" lIns="91444" tIns="45720" rIns="91444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2" y="9499115"/>
            <a:ext cx="2980804" cy="500543"/>
          </a:xfrm>
          <a:prstGeom prst="rect">
            <a:avLst/>
          </a:prstGeom>
        </p:spPr>
        <p:txBody>
          <a:bodyPr vert="horz" lIns="91444" tIns="45720" rIns="91444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94655" y="9499115"/>
            <a:ext cx="2980804" cy="500543"/>
          </a:xfrm>
          <a:prstGeom prst="rect">
            <a:avLst/>
          </a:prstGeom>
        </p:spPr>
        <p:txBody>
          <a:bodyPr vert="horz" lIns="91444" tIns="45720" rIns="91444" bIns="45720" rtlCol="0" anchor="b"/>
          <a:lstStyle>
            <a:lvl1pPr algn="r">
              <a:defRPr sz="1200"/>
            </a:lvl1pPr>
          </a:lstStyle>
          <a:p>
            <a:fld id="{AA1B3AA4-ABC9-4EF3-9322-C1A86AB28E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17996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80915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61833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42750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23665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04579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85497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66411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47329" algn="l" defTabSz="961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5083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8273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5557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081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5724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607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5945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574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6686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Welche </a:t>
            </a:r>
            <a:r>
              <a:rPr lang="de-DE" dirty="0"/>
              <a:t>zukünftigen Entwicklungen werden erwartet? Welche Auswirkungen auf Beschäftigung, Qualifikation und Organisation sind daraus möglicherweise abzuleiten?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2733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618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Cloud-basierte </a:t>
            </a:r>
            <a:r>
              <a:rPr lang="de-DE" dirty="0" err="1" smtClean="0"/>
              <a:t>Kortialanalyse</a:t>
            </a:r>
            <a:r>
              <a:rPr lang="de-DE" dirty="0" smtClean="0"/>
              <a:t> von MRT-Scans des Gehirns; Verlagerungen eines konkreten Geschäftsprozesses in die Cloud; Ermöglichung eines Zusammenspiels von Anwendungen aus verschiedenen Clouds, um in rechenintensiven Situationen in einer verteilten Umgebung kurzfristig und automatisiert die nötigen Kapazitäten bereitzustellen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853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Limited Edition wird durch Co-</a:t>
            </a:r>
            <a:r>
              <a:rPr lang="de-DE" dirty="0" err="1" smtClean="0"/>
              <a:t>Creation</a:t>
            </a:r>
            <a:r>
              <a:rPr lang="de-DE" dirty="0" smtClean="0"/>
              <a:t> Plattform ausgeschrieben und bearbeitet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9515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z.B</a:t>
            </a:r>
            <a:r>
              <a:rPr lang="de-DE" dirty="0" smtClean="0"/>
              <a:t>: Automatisierte Analyse dokumentierter Kundenverhalten bei verschiedenen Produkten (BVG, Handyvertrag, Kreditkartenabrechnung etc. um Zahlungsverhalten zu prognostizieren)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965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Nutzung des Roboters, um Besuchern und Patienten zum richtigen Ort im Krankenhaus zu bringen (Im Hintergrund: Digitalisierte Pläne); siehe auch Stern View von August 2016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078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Nutzt u.a.  die Automatisierte Spracherkennung et al für die Optimierung der Call Centerfunktionen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295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Steuerung des Dezentralen Stromnetzes auf Basis von Informationen, die die angeschlossenen Komponenten senden - siehe Back-up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7205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Intelligentes Verkehrssicherheitstraining für Kinder in Virtual Reality</a:t>
            </a:r>
          </a:p>
          <a:p>
            <a:r>
              <a:rPr lang="de-DE" dirty="0" err="1" smtClean="0"/>
              <a:t>SafeChild</a:t>
            </a:r>
            <a:r>
              <a:rPr lang="de-DE" dirty="0" smtClean="0"/>
              <a:t>: </a:t>
            </a:r>
          </a:p>
          <a:p>
            <a:r>
              <a:rPr lang="de-DE" dirty="0" smtClean="0"/>
              <a:t>Das Projekt wurde am Center </a:t>
            </a:r>
            <a:r>
              <a:rPr lang="de-DE" dirty="0" err="1" smtClean="0"/>
              <a:t>for</a:t>
            </a:r>
            <a:r>
              <a:rPr lang="de-DE" dirty="0" smtClean="0"/>
              <a:t> Learning Technologies (</a:t>
            </a:r>
            <a:r>
              <a:rPr lang="de-DE" dirty="0" err="1" smtClean="0"/>
              <a:t>CeLTech</a:t>
            </a:r>
            <a:r>
              <a:rPr lang="de-DE" dirty="0" smtClean="0"/>
              <a:t>) im Deutschen Forschungszentrum für Künstliche Intelligenz (DFKI) durchgeführt. Es wurde im Rahmen des Software-Campus vom BMBF (Kennzeichen 01IS12050) gefördert und von </a:t>
            </a:r>
            <a:r>
              <a:rPr lang="de-DE" dirty="0" err="1" smtClean="0"/>
              <a:t>CeLTech</a:t>
            </a:r>
            <a:r>
              <a:rPr lang="de-DE" dirty="0" smtClean="0"/>
              <a:t> </a:t>
            </a:r>
            <a:r>
              <a:rPr lang="de-DE" dirty="0" err="1" smtClean="0"/>
              <a:t>co</a:t>
            </a:r>
            <a:r>
              <a:rPr lang="de-DE" dirty="0" smtClean="0"/>
              <a:t>-finanziert.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7548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Industrielle 3 D Fertigung für Anlagen- und Industriebau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52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5066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475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78499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6786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fontAlgn="b"/>
            <a:endParaRPr lang="de-DE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398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Beispiel Qualifizierung </a:t>
            </a:r>
            <a:r>
              <a:rPr lang="de-DE" dirty="0" err="1" smtClean="0"/>
              <a:t>Vonovia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7559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93731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9278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8463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63154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3349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3AA4-ABC9-4EF3-9322-C1A86AB28E27}" type="slidenum">
              <a:rPr lang="de-DE" smtClean="0"/>
              <a:pPr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901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1744973" y="2803059"/>
            <a:ext cx="6855482" cy="644878"/>
          </a:xfrm>
          <a:prstGeom prst="rect">
            <a:avLst/>
          </a:prstGeom>
        </p:spPr>
        <p:txBody>
          <a:bodyPr lIns="96124" tIns="48062" rIns="96124" bIns="48062">
            <a:normAutofit/>
          </a:bodyPr>
          <a:lstStyle>
            <a:lvl1pPr algn="ctr">
              <a:defRPr sz="3200" b="1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Präsentationstitel</a:t>
            </a:r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2" hasCustomPrompt="1"/>
          </p:nvPr>
        </p:nvSpPr>
        <p:spPr>
          <a:xfrm>
            <a:off x="4082140" y="4837325"/>
            <a:ext cx="2295189" cy="1360497"/>
          </a:xfrm>
          <a:prstGeom prst="rect">
            <a:avLst/>
          </a:prstGeom>
        </p:spPr>
        <p:txBody>
          <a:bodyPr vert="horz" lIns="96124" tIns="48062" rIns="96124" bIns="48062"/>
          <a:lstStyle>
            <a:lvl1pPr algn="ctr">
              <a:buFontTx/>
              <a:buNone/>
              <a:defRPr sz="23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de-DE" smtClean="0"/>
              <a:t>Kundenlogo</a:t>
            </a:r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744973" y="1931512"/>
            <a:ext cx="6855482" cy="628432"/>
          </a:xfrm>
          <a:prstGeom prst="rect">
            <a:avLst/>
          </a:prstGeom>
        </p:spPr>
        <p:txBody>
          <a:bodyPr vert="horz" lIns="84282" tIns="42141" rIns="84282" bIns="42141" anchor="b"/>
          <a:lstStyle>
            <a:lvl1pPr algn="ctr">
              <a:buFontTx/>
              <a:buNone/>
              <a:def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de-DE" dirty="0" smtClean="0"/>
              <a:t>MA-Vorlage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744972" y="3691050"/>
            <a:ext cx="6855484" cy="628432"/>
          </a:xfrm>
          <a:prstGeom prst="rect">
            <a:avLst/>
          </a:prstGeom>
        </p:spPr>
        <p:txBody>
          <a:bodyPr vert="horz" lIns="84282" tIns="42141" rIns="84282" bIns="42141" anchor="ctr"/>
          <a:lstStyle>
            <a:lvl1pPr algn="ctr">
              <a:buFontTx/>
              <a:buNone/>
              <a:def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de-DE" dirty="0" smtClean="0"/>
              <a:t>Ort, (TT.MM.JJJJ)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3264761" y="2876412"/>
            <a:ext cx="5256725" cy="644878"/>
          </a:xfrm>
          <a:prstGeom prst="rect">
            <a:avLst/>
          </a:prstGeom>
        </p:spPr>
        <p:txBody>
          <a:bodyPr lIns="96124" tIns="48062" rIns="96124" bIns="48062" anchor="t">
            <a:noAutofit/>
          </a:bodyPr>
          <a:lstStyle>
            <a:lvl1pPr algn="l">
              <a:defRPr sz="2400" b="1">
                <a:solidFill>
                  <a:srgbClr val="00644C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I.   Kapitel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826096" y="3627444"/>
            <a:ext cx="4698352" cy="2631492"/>
          </a:xfrm>
          <a:prstGeom prst="rect">
            <a:avLst/>
          </a:prstGeom>
        </p:spPr>
        <p:txBody>
          <a:bodyPr vert="horz" lIns="84282" tIns="42141" rIns="84282" bIns="42141"/>
          <a:lstStyle>
            <a:lvl1pPr marL="360597" indent="-359925">
              <a:spcBef>
                <a:spcPts val="300"/>
              </a:spcBef>
              <a:spcAft>
                <a:spcPts val="300"/>
              </a:spcAft>
              <a:buFont typeface="+mj-lt"/>
              <a:buAutoNum type="alphaLcParenR"/>
              <a:defRPr sz="2000">
                <a:solidFill>
                  <a:srgbClr val="00644C"/>
                </a:solidFill>
                <a:latin typeface="Arial"/>
                <a:cs typeface="Arial"/>
              </a:defRPr>
            </a:lvl1pPr>
            <a:lvl2pPr>
              <a:buFontTx/>
              <a:buNone/>
              <a:defRPr sz="1900">
                <a:solidFill>
                  <a:srgbClr val="007758"/>
                </a:solidFill>
                <a:latin typeface="Arial"/>
                <a:cs typeface="Arial"/>
              </a:defRPr>
            </a:lvl2pPr>
            <a:lvl3pPr>
              <a:buFontTx/>
              <a:buNone/>
              <a:defRPr sz="1900">
                <a:solidFill>
                  <a:srgbClr val="007758"/>
                </a:solidFill>
                <a:latin typeface="Arial"/>
                <a:cs typeface="Arial"/>
              </a:defRPr>
            </a:lvl3pPr>
            <a:lvl4pPr>
              <a:buFontTx/>
              <a:buNone/>
              <a:defRPr sz="1900">
                <a:solidFill>
                  <a:srgbClr val="007758"/>
                </a:solidFill>
                <a:latin typeface="Arial"/>
                <a:cs typeface="Arial"/>
              </a:defRPr>
            </a:lvl4pPr>
            <a:lvl5pPr>
              <a:buFontTx/>
              <a:buNone/>
              <a:defRPr sz="1900">
                <a:solidFill>
                  <a:srgbClr val="00775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de-DE" dirty="0" smtClean="0"/>
              <a:t>Unterkategorien</a:t>
            </a:r>
          </a:p>
        </p:txBody>
      </p:sp>
      <p:sp>
        <p:nvSpPr>
          <p:cNvPr id="12" name="Foliennummernplatzhalter 19"/>
          <p:cNvSpPr>
            <a:spLocks noGrp="1"/>
          </p:cNvSpPr>
          <p:nvPr>
            <p:ph type="sldNum" sz="quarter" idx="15"/>
          </p:nvPr>
        </p:nvSpPr>
        <p:spPr>
          <a:xfrm>
            <a:off x="9363111" y="6953876"/>
            <a:ext cx="535531" cy="233410"/>
          </a:xfrm>
          <a:prstGeom prst="rect">
            <a:avLst/>
          </a:prstGeom>
        </p:spPr>
        <p:txBody>
          <a:bodyPr vert="horz" lIns="96124" tIns="48062" rIns="96124" bIns="48062" rtlCol="0" anchor="ctr"/>
          <a:lstStyle>
            <a:lvl1pPr marL="0" algn="l" defTabSz="961476" rtl="0" eaLnBrk="1" latinLnBrk="0" hangingPunct="1">
              <a:defRPr lang="de-DE" sz="900" kern="1200" smtClean="0">
                <a:solidFill>
                  <a:srgbClr val="007758"/>
                </a:solidFill>
                <a:latin typeface="Arial"/>
                <a:ea typeface="+mn-ea"/>
                <a:cs typeface="Arial"/>
              </a:defRPr>
            </a:lvl1pPr>
          </a:lstStyle>
          <a:p>
            <a:fld id="{C3E6ABF3-A789-4C9C-968E-7D41A6C14B3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29556" y="918473"/>
            <a:ext cx="7934054" cy="510527"/>
          </a:xfrm>
          <a:prstGeom prst="rect">
            <a:avLst/>
          </a:prstGeom>
        </p:spPr>
        <p:txBody>
          <a:bodyPr lIns="96124" tIns="48062" rIns="96124" bIns="48062">
            <a:normAutofit/>
          </a:bodyPr>
          <a:lstStyle>
            <a:lvl1pPr algn="l">
              <a:defRPr sz="2500" b="1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Ihre Kernaussage in fünf Worten</a:t>
            </a:r>
            <a:endParaRPr lang="de-DE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429803" y="535383"/>
            <a:ext cx="7933310" cy="365485"/>
          </a:xfrm>
          <a:prstGeom prst="rect">
            <a:avLst/>
          </a:prstGeom>
        </p:spPr>
        <p:txBody>
          <a:bodyPr vert="horz" wrap="none" lIns="84282" tIns="42141" rIns="84282" bIns="42141"/>
          <a:lstStyle>
            <a:lvl1pPr>
              <a:buFontTx/>
              <a:buNone/>
              <a:tabLst>
                <a:tab pos="3779216" algn="l"/>
              </a:tabLst>
              <a:defRPr sz="1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Thema / Kapitel					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4093" y="2165503"/>
            <a:ext cx="8721127" cy="4432744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757348" indent="-359925" algn="just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Tx/>
              <a:buBlip>
                <a:blip r:embed="rId2"/>
              </a:buBlip>
              <a:defRPr lang="de-DE" sz="1800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1136024" indent="-359925" algn="just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/>
              <a:defRPr sz="17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520509" indent="-360288" algn="just">
              <a:spcBef>
                <a:spcPts val="300"/>
              </a:spcBef>
              <a:spcAft>
                <a:spcPts val="300"/>
              </a:spcAft>
              <a:buFont typeface="Symbol" pitchFamily="18" charset="2"/>
              <a:buChar char="-"/>
              <a:defRPr sz="1700">
                <a:solidFill>
                  <a:srgbClr val="000000"/>
                </a:solidFill>
                <a:latin typeface="+mj-lt"/>
              </a:defRPr>
            </a:lvl3pPr>
            <a:lvl4pPr marL="1520509" indent="-360288">
              <a:spcBef>
                <a:spcPts val="300"/>
              </a:spcBef>
              <a:spcAft>
                <a:spcPts val="300"/>
              </a:spcAft>
              <a:defRPr sz="1700"/>
            </a:lvl4pPr>
          </a:lstStyle>
          <a:p>
            <a:pPr lvl="0"/>
            <a:r>
              <a:rPr lang="de-DE" dirty="0" err="1" smtClean="0"/>
              <a:t>Bullets</a:t>
            </a:r>
            <a:r>
              <a:rPr lang="de-DE" dirty="0" smtClean="0"/>
              <a:t> Ebene 1</a:t>
            </a:r>
          </a:p>
          <a:p>
            <a:pPr lvl="1"/>
            <a:r>
              <a:rPr lang="de-DE" dirty="0" smtClean="0"/>
              <a:t>Abc</a:t>
            </a:r>
          </a:p>
          <a:p>
            <a:pPr lvl="2"/>
            <a:r>
              <a:rPr lang="de-DE" dirty="0" err="1" smtClean="0"/>
              <a:t>abc</a:t>
            </a:r>
            <a:endParaRPr lang="de-DE" dirty="0" smtClean="0"/>
          </a:p>
          <a:p>
            <a:pPr lvl="0"/>
            <a:r>
              <a:rPr lang="de-DE" dirty="0" smtClean="0"/>
              <a:t>Abc</a:t>
            </a:r>
          </a:p>
          <a:p>
            <a:pPr lvl="1"/>
            <a:r>
              <a:rPr lang="de-DE" dirty="0" smtClean="0"/>
              <a:t>Abc</a:t>
            </a:r>
          </a:p>
          <a:p>
            <a:pPr lvl="2"/>
            <a:r>
              <a:rPr lang="de-DE" dirty="0" err="1" smtClean="0"/>
              <a:t>abc</a:t>
            </a:r>
            <a:endParaRPr lang="de-DE" dirty="0" smtClean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>
          <a:xfrm>
            <a:off x="9363111" y="6952593"/>
            <a:ext cx="490337" cy="234693"/>
          </a:xfrm>
        </p:spPr>
        <p:txBody>
          <a:bodyPr/>
          <a:lstStyle/>
          <a:p>
            <a:pPr algn="l"/>
            <a:fld id="{C3E6ABF3-A789-4C9C-968E-7D41A6C14B3A}" type="slidenum">
              <a:rPr lang="de-DE" smtClean="0"/>
              <a:pPr algn="l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945603" y="2179821"/>
            <a:ext cx="8496441" cy="4385188"/>
          </a:xfrm>
          <a:prstGeom prst="rect">
            <a:avLst/>
          </a:prstGeom>
        </p:spPr>
        <p:txBody>
          <a:bodyPr vert="horz" lIns="84282" tIns="42141" rIns="84282" bIns="42141"/>
          <a:lstStyle>
            <a:lvl1pPr marL="926661" indent="-359925" defTabSz="441896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8331696" algn="r"/>
              </a:tabLst>
              <a:defRPr sz="1800" b="1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1293545" indent="-358701">
              <a:spcBef>
                <a:spcPts val="300"/>
              </a:spcBef>
              <a:spcAft>
                <a:spcPts val="300"/>
              </a:spcAft>
              <a:buFont typeface="+mj-lt"/>
              <a:buAutoNum type="alphaLcParenR"/>
              <a:tabLst>
                <a:tab pos="8331696" algn="r"/>
              </a:tabLst>
              <a:defRPr sz="1700" baseline="0"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de-DE" dirty="0" smtClean="0"/>
              <a:t>Ebene I - Liste bereits vorformatiert, Steuerung per 	3</a:t>
            </a:r>
            <a:br>
              <a:rPr lang="de-DE" dirty="0" smtClean="0"/>
            </a:br>
            <a:r>
              <a:rPr lang="de-DE" dirty="0" smtClean="0"/>
              <a:t>Listeinzug	</a:t>
            </a:r>
          </a:p>
          <a:p>
            <a:pPr lvl="1"/>
            <a:r>
              <a:rPr lang="de-DE" dirty="0" smtClean="0"/>
              <a:t>Ebene II – auch vorformatiert	4</a:t>
            </a:r>
          </a:p>
          <a:p>
            <a:pPr lvl="1"/>
            <a:r>
              <a:rPr lang="de-DE" dirty="0" smtClean="0"/>
              <a:t>Seitenzahlen auch vorformatiert per Listeneinzug</a:t>
            </a:r>
          </a:p>
          <a:p>
            <a:pPr lvl="0"/>
            <a:r>
              <a:rPr lang="de-DE" dirty="0" smtClean="0"/>
              <a:t>	</a:t>
            </a: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29801" y="906845"/>
            <a:ext cx="5791330" cy="529002"/>
          </a:xfrm>
          <a:prstGeom prst="rect">
            <a:avLst/>
          </a:prstGeom>
        </p:spPr>
        <p:txBody>
          <a:bodyPr lIns="96183" tIns="48091" rIns="96183" bIns="48091"/>
          <a:lstStyle>
            <a:lvl1pPr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smtClean="0"/>
              <a:t>Inhaltsverzeichnis</a:t>
            </a:r>
            <a:endParaRPr lang="de-DE"/>
          </a:p>
        </p:txBody>
      </p:sp>
      <p:sp>
        <p:nvSpPr>
          <p:cNvPr id="20" name="Foliennummernplatzhalt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fld id="{C3E6ABF3-A789-4C9C-968E-7D41A6C14B3A}" type="slidenum">
              <a:rPr smtClean="0">
                <a:solidFill>
                  <a:srgbClr val="00644C"/>
                </a:solidFill>
              </a:rPr>
              <a:pPr/>
              <a:t>‹Nr.›</a:t>
            </a:fld>
            <a:endParaRPr>
              <a:solidFill>
                <a:srgbClr val="00644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&amp;A_Toolbox Nächste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9363111" y="6953876"/>
            <a:ext cx="535531" cy="233410"/>
          </a:xfrm>
        </p:spPr>
        <p:txBody>
          <a:bodyPr/>
          <a:lstStyle/>
          <a:p>
            <a:fld id="{C3E6ABF3-A789-4C9C-968E-7D41A6C14B3A}" type="slidenum">
              <a:rPr>
                <a:solidFill>
                  <a:srgbClr val="00644C"/>
                </a:solidFill>
              </a:rPr>
              <a:pPr/>
              <a:t>‹Nr.›</a:t>
            </a:fld>
            <a:endParaRPr>
              <a:solidFill>
                <a:srgbClr val="00644C"/>
              </a:solidFill>
            </a:endParaRPr>
          </a:p>
        </p:txBody>
      </p:sp>
      <p:sp>
        <p:nvSpPr>
          <p:cNvPr id="11" name="Textfeld 10"/>
          <p:cNvSpPr txBox="1"/>
          <p:nvPr userDrawn="1"/>
        </p:nvSpPr>
        <p:spPr>
          <a:xfrm>
            <a:off x="7271164" y="2179638"/>
            <a:ext cx="707589" cy="384703"/>
          </a:xfrm>
          <a:prstGeom prst="rect">
            <a:avLst/>
          </a:prstGeom>
          <a:noFill/>
        </p:spPr>
        <p:txBody>
          <a:bodyPr wrap="none" lIns="91420" tIns="45711" rIns="91420" bIns="45711" rtlCol="0">
            <a:spAutoFit/>
          </a:bodyPr>
          <a:lstStyle/>
          <a:p>
            <a:r>
              <a:rPr lang="de-DE" b="1" smtClean="0">
                <a:solidFill>
                  <a:srgbClr val="000000"/>
                </a:solidFill>
              </a:rPr>
              <a:t>Wer </a:t>
            </a:r>
            <a:endParaRPr lang="de-DE" b="1">
              <a:solidFill>
                <a:srgbClr val="000000"/>
              </a:solidFill>
            </a:endParaRPr>
          </a:p>
        </p:txBody>
      </p:sp>
      <p:sp>
        <p:nvSpPr>
          <p:cNvPr id="12" name="Textfeld 11"/>
          <p:cNvSpPr txBox="1"/>
          <p:nvPr userDrawn="1"/>
        </p:nvSpPr>
        <p:spPr>
          <a:xfrm>
            <a:off x="8540506" y="2179638"/>
            <a:ext cx="839228" cy="384703"/>
          </a:xfrm>
          <a:prstGeom prst="rect">
            <a:avLst/>
          </a:prstGeom>
          <a:noFill/>
        </p:spPr>
        <p:txBody>
          <a:bodyPr wrap="none" lIns="91420" tIns="45711" rIns="91420" bIns="45711" rtlCol="0">
            <a:spAutoFit/>
          </a:bodyPr>
          <a:lstStyle/>
          <a:p>
            <a:r>
              <a:rPr lang="de-DE" b="1" smtClean="0">
                <a:solidFill>
                  <a:srgbClr val="000000"/>
                </a:solidFill>
              </a:rPr>
              <a:t>Wann</a:t>
            </a:r>
            <a:endParaRPr lang="de-DE" b="1">
              <a:solidFill>
                <a:srgbClr val="000000"/>
              </a:solidFill>
            </a:endParaRPr>
          </a:p>
        </p:txBody>
      </p:sp>
      <p:sp>
        <p:nvSpPr>
          <p:cNvPr id="13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039812" y="2608119"/>
            <a:ext cx="8858829" cy="3990127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445995" indent="-359925" algn="l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  <a:tabLst>
                <a:tab pos="6478656" algn="ctr"/>
                <a:tab pos="7846373" algn="ctr"/>
              </a:tabLst>
              <a:defRPr lang="de-DE" sz="1800" b="1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811045" indent="-359925" algn="l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>
                <a:tab pos="6478656" algn="ctr"/>
                <a:tab pos="7846373" algn="ctr"/>
              </a:tabLst>
              <a:defRPr sz="17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253865" indent="-360288" algn="just">
              <a:spcBef>
                <a:spcPts val="316"/>
              </a:spcBef>
              <a:buFont typeface="Symbol" pitchFamily="18" charset="2"/>
              <a:buChar char="-"/>
              <a:defRPr sz="1500">
                <a:solidFill>
                  <a:srgbClr val="000000"/>
                </a:solidFill>
                <a:latin typeface="+mj-lt"/>
              </a:defRPr>
            </a:lvl3pPr>
          </a:lstStyle>
          <a:p>
            <a:pPr lvl="0"/>
            <a:r>
              <a:rPr lang="de-DE" dirty="0" err="1" smtClean="0"/>
              <a:t>Bullets</a:t>
            </a:r>
            <a:r>
              <a:rPr lang="de-DE" dirty="0" smtClean="0"/>
              <a:t> Ebene 1	</a:t>
            </a:r>
          </a:p>
          <a:p>
            <a:pPr lvl="1"/>
            <a:r>
              <a:rPr lang="de-DE" dirty="0" smtClean="0"/>
              <a:t> </a:t>
            </a:r>
          </a:p>
          <a:p>
            <a:pPr lvl="2"/>
            <a:r>
              <a:rPr lang="de-DE" dirty="0" smtClean="0"/>
              <a:t> 	</a:t>
            </a:r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429556" y="918473"/>
            <a:ext cx="7934054" cy="510527"/>
          </a:xfrm>
          <a:prstGeom prst="rect">
            <a:avLst/>
          </a:prstGeom>
        </p:spPr>
        <p:txBody>
          <a:bodyPr wrap="none" lIns="96124" tIns="48062" rIns="96124" bIns="48062">
            <a:normAutofit/>
          </a:bodyPr>
          <a:lstStyle>
            <a:lvl1pPr algn="l">
              <a:defRPr sz="2500" b="1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Nächste Schritte</a:t>
            </a:r>
            <a:endParaRPr lang="de-DE" dirty="0"/>
          </a:p>
        </p:txBody>
      </p:sp>
      <p:sp>
        <p:nvSpPr>
          <p:cNvPr id="10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429803" y="535383"/>
            <a:ext cx="7933310" cy="365485"/>
          </a:xfrm>
          <a:prstGeom prst="rect">
            <a:avLst/>
          </a:prstGeom>
        </p:spPr>
        <p:txBody>
          <a:bodyPr vert="horz" lIns="84282" tIns="42141" rIns="84282" bIns="42141"/>
          <a:lstStyle>
            <a:lvl1pPr>
              <a:buFontTx/>
              <a:buNone/>
              <a:tabLst>
                <a:tab pos="3779216" algn="l"/>
              </a:tabLst>
              <a:defRPr sz="1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Thema / Kapitel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-3731" y="5851029"/>
            <a:ext cx="10389163" cy="1403847"/>
          </a:xfrm>
          <a:prstGeom prst="rect">
            <a:avLst/>
          </a:prstGeom>
          <a:solidFill>
            <a:srgbClr val="DE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299" tIns="42150" rIns="84299" bIns="42150" rtlCol="0" anchor="ctr"/>
          <a:lstStyle/>
          <a:p>
            <a:pPr marL="0" algn="ctr" defTabSz="961675" rtl="0" eaLnBrk="1" latinLnBrk="0" hangingPunct="1"/>
            <a:endParaRPr lang="de-DE" sz="19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31947" y="3042665"/>
            <a:ext cx="9964441" cy="1590533"/>
          </a:xfrm>
          <a:prstGeom prst="rect">
            <a:avLst/>
          </a:prstGeom>
        </p:spPr>
        <p:txBody>
          <a:bodyPr lIns="96144" tIns="48072" rIns="96144" bIns="48072">
            <a:noAutofit/>
          </a:bodyPr>
          <a:lstStyle>
            <a:lvl1pPr algn="ctr">
              <a:lnSpc>
                <a:spcPct val="150000"/>
              </a:lnSpc>
              <a:defRPr sz="2500" b="1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Herzlichen Dank!</a:t>
            </a:r>
            <a:br>
              <a:rPr lang="de-DE" dirty="0" smtClean="0"/>
            </a:br>
            <a:r>
              <a:rPr lang="de-DE" dirty="0" smtClean="0"/>
              <a:t>Wir freuen uns auf unseren gemeinsamen Erfolg.</a:t>
            </a:r>
            <a:endParaRPr lang="de-DE" dirty="0"/>
          </a:p>
        </p:txBody>
      </p:sp>
      <p:sp>
        <p:nvSpPr>
          <p:cNvPr id="9" name="Fußzeilenplatzhalter 4"/>
          <p:cNvSpPr txBox="1">
            <a:spLocks/>
          </p:cNvSpPr>
          <p:nvPr userDrawn="1"/>
        </p:nvSpPr>
        <p:spPr>
          <a:xfrm>
            <a:off x="7339829" y="5893446"/>
            <a:ext cx="2813458" cy="1385917"/>
          </a:xfrm>
          <a:prstGeom prst="rect">
            <a:avLst/>
          </a:prstGeom>
        </p:spPr>
        <p:txBody>
          <a:bodyPr lIns="96144" tIns="48072" rIns="96144" bIns="48072"/>
          <a:lstStyle>
            <a:lvl1pPr algn="l">
              <a:defRPr sz="1000">
                <a:solidFill>
                  <a:srgbClr val="007758"/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RADTKE &amp; ASSOCIATES 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Gesellschaft für Unternehmensberatung mbH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Kaiser-Wilhelm-Ring 49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40545 Düsseldorf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70994" algn="l"/>
              </a:tabLst>
              <a:defRPr/>
            </a:pPr>
            <a:r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Telefon:	(+49) 211 / 550 29 79 - 0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70994" algn="l"/>
              </a:tabLst>
              <a:defRPr/>
            </a:pPr>
            <a:r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Telefax:	(+49) 211 / 550 29 79 - 79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70994" algn="l"/>
              </a:tabLst>
              <a:defRPr/>
            </a:pPr>
            <a:r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Email:	mail@radtke-associates.com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70994" algn="l"/>
              </a:tabLst>
              <a:defRPr/>
            </a:pPr>
            <a:r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Internet:	www.radtke-associates.com</a:t>
            </a:r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1" name="Bild 10" descr="R&amp;A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12115" y="559495"/>
            <a:ext cx="3135404" cy="1532912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80990" y="5896496"/>
            <a:ext cx="2812687" cy="1385796"/>
          </a:xfrm>
          <a:prstGeom prst="rect">
            <a:avLst/>
          </a:prstGeom>
        </p:spPr>
        <p:txBody>
          <a:bodyPr vert="horz" lIns="84299" tIns="42150" rIns="84299" bIns="42150"/>
          <a:lstStyle>
            <a:lvl1pPr marL="360536" marR="0" indent="-360536" algn="l" defTabSz="4807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1pPr>
          </a:lstStyle>
          <a:p>
            <a:r>
              <a:rPr lang="de-DE" dirty="0" smtClean="0"/>
              <a:t>Präsentations-Titel (Dateiname, Revisionsnummer)</a:t>
            </a:r>
          </a:p>
          <a:p>
            <a:r>
              <a:rPr lang="de-DE" dirty="0" smtClean="0"/>
              <a:t>1. Januar 2009</a:t>
            </a:r>
          </a:p>
          <a:p>
            <a:endParaRPr lang="de-DE" dirty="0" smtClean="0"/>
          </a:p>
          <a:p>
            <a:r>
              <a:rPr lang="de-DE" dirty="0" smtClean="0"/>
              <a:t>TEILNEHMER: </a:t>
            </a:r>
          </a:p>
          <a:p>
            <a:r>
              <a:rPr lang="de-DE" dirty="0" smtClean="0"/>
              <a:t>Vorstand</a:t>
            </a:r>
          </a:p>
          <a:p>
            <a:r>
              <a:rPr lang="de-DE" dirty="0" smtClean="0"/>
              <a:t>Betriebsrat</a:t>
            </a:r>
          </a:p>
          <a:p>
            <a:r>
              <a:rPr lang="de-DE" dirty="0" smtClean="0"/>
              <a:t>Jens Radtke (R&amp;A)</a:t>
            </a:r>
          </a:p>
          <a:p>
            <a:r>
              <a:rPr lang="de-DE" dirty="0" smtClean="0"/>
              <a:t>Arne Steinhof (R&amp;A)</a:t>
            </a:r>
            <a:endParaRPr lang="de-DE" dirty="0"/>
          </a:p>
        </p:txBody>
      </p:sp>
      <p:sp>
        <p:nvSpPr>
          <p:cNvPr id="16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998850" y="5893451"/>
            <a:ext cx="2674637" cy="1385796"/>
          </a:xfrm>
          <a:prstGeom prst="rect">
            <a:avLst/>
          </a:prstGeom>
        </p:spPr>
        <p:txBody>
          <a:bodyPr vert="horz" lIns="84299" tIns="42150" rIns="84299" bIns="42150"/>
          <a:lstStyle>
            <a:lvl1pPr marL="0" marR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de-DE" sz="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1pPr>
          </a:lstStyle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ANSPRECHPARTNER: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 smtClean="0">
              <a:ln>
                <a:noFill/>
              </a:ln>
              <a:solidFill>
                <a:srgbClr val="007758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Jens Radtke (Geschäftsführer)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Email: </a:t>
            </a:r>
            <a:r>
              <a:rPr kumimoji="0" lang="de-DE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radtke@radtke-associates.com</a:t>
            </a:r>
            <a:endParaRPr kumimoji="0" lang="de-DE" sz="800" b="0" i="0" u="none" strike="noStrike" kern="1200" cap="none" spc="0" normalizeH="0" baseline="0" noProof="0" dirty="0" smtClean="0">
              <a:ln>
                <a:noFill/>
              </a:ln>
              <a:solidFill>
                <a:srgbClr val="007758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Mobil: +49 172 – 96 81 735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 smtClean="0">
              <a:ln>
                <a:noFill/>
              </a:ln>
              <a:solidFill>
                <a:srgbClr val="007758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Arne Steinhof (Geschäftsführer)</a:t>
            </a: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Email: </a:t>
            </a:r>
            <a:r>
              <a:rPr kumimoji="0" lang="de-DE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steinhof@radtke-associates.com</a:t>
            </a:r>
            <a:endParaRPr kumimoji="0" lang="de-DE" sz="800" b="0" i="0" u="none" strike="noStrike" kern="1200" cap="none" spc="0" normalizeH="0" baseline="0" noProof="0" dirty="0" smtClean="0">
              <a:ln>
                <a:noFill/>
              </a:ln>
              <a:solidFill>
                <a:srgbClr val="007758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80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7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Mobil: +49 173 - 99 39 110</a:t>
            </a:r>
          </a:p>
        </p:txBody>
      </p:sp>
    </p:spTree>
    <p:extLst>
      <p:ext uri="{BB962C8B-B14F-4D97-AF65-F5344CB8AC3E}">
        <p14:creationId xmlns:p14="http://schemas.microsoft.com/office/powerpoint/2010/main" val="2666401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rzprofil R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kumente und Einstellungen\WolfgangSchoen\Desktop\BDU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9058" y="6188769"/>
            <a:ext cx="289594" cy="2922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feld 5"/>
          <p:cNvSpPr txBox="1"/>
          <p:nvPr userDrawn="1"/>
        </p:nvSpPr>
        <p:spPr>
          <a:xfrm>
            <a:off x="1720621" y="6164474"/>
            <a:ext cx="2512227" cy="343363"/>
          </a:xfrm>
          <a:prstGeom prst="rect">
            <a:avLst/>
          </a:prstGeom>
          <a:noFill/>
        </p:spPr>
        <p:txBody>
          <a:bodyPr wrap="none" lIns="96203" tIns="48101" rIns="96203" bIns="48101" rtlCol="0">
            <a:spAutoFit/>
          </a:bodyPr>
          <a:lstStyle/>
          <a:p>
            <a:r>
              <a:rPr lang="de-DE" sz="800" b="1" smtClean="0"/>
              <a:t>Mitglied im Bundesverband</a:t>
            </a:r>
          </a:p>
          <a:p>
            <a:r>
              <a:rPr lang="de-DE" sz="800" b="1" smtClean="0"/>
              <a:t>Deutscher Unternehmensberater BDU seit 1999</a:t>
            </a:r>
            <a:endParaRPr lang="de-DE" sz="800" b="1"/>
          </a:p>
        </p:txBody>
      </p:sp>
      <p:sp>
        <p:nvSpPr>
          <p:cNvPr id="7" name="Textplatzhalter 3"/>
          <p:cNvSpPr txBox="1">
            <a:spLocks/>
          </p:cNvSpPr>
          <p:nvPr userDrawn="1"/>
        </p:nvSpPr>
        <p:spPr>
          <a:xfrm>
            <a:off x="5130367" y="3197413"/>
            <a:ext cx="3734234" cy="3123646"/>
          </a:xfrm>
          <a:prstGeom prst="rect">
            <a:avLst/>
          </a:prstGeom>
        </p:spPr>
        <p:txBody>
          <a:bodyPr vert="horz" lIns="84299" tIns="42150" rIns="84299" bIns="42150" anchor="t">
            <a:noAutofit/>
          </a:bodyPr>
          <a:lstStyle/>
          <a:p>
            <a:pPr marL="327833" marR="0" lvl="0" indent="-360000" defTabSz="48072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  <a:tabLst>
                <a:tab pos="1600046" algn="l"/>
              </a:tabLst>
              <a:defRPr/>
            </a:pP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Leistungen: 	Strategie</a:t>
            </a:r>
            <a:b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Finanzen &amp; Controlling</a:t>
            </a:r>
            <a:b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Organisation</a:t>
            </a:r>
            <a:b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Executive Coaching</a:t>
            </a:r>
          </a:p>
          <a:p>
            <a:pPr marL="327833" marR="0" lvl="0" indent="-360000" defTabSz="48072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  <a:tabLst>
                <a:tab pos="1600046" algn="l"/>
              </a:tabLst>
              <a:defRPr/>
            </a:pP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Branchen: 	Real Estate</a:t>
            </a:r>
            <a:b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Financial </a:t>
            </a:r>
            <a:r>
              <a:rPr kumimoji="0" lang="de-DE" sz="1400" b="0" i="0" u="none" strike="noStrike" kern="1200" cap="none" spc="0" normalizeH="0" baseline="0" noProof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Sector</a:t>
            </a: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/>
            </a:r>
            <a:b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Public </a:t>
            </a:r>
            <a:r>
              <a:rPr kumimoji="0" lang="de-DE" sz="1400" b="0" i="0" u="none" strike="noStrike" kern="1200" cap="none" spc="0" normalizeH="0" baseline="0" noProof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Sector</a:t>
            </a:r>
            <a:endParaRPr kumimoji="0" lang="de-DE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7833" marR="0" lvl="0" indent="-360000" defTabSz="48072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  <a:tabLst>
                <a:tab pos="1600046" algn="l"/>
              </a:tabLst>
              <a:defRPr/>
            </a:pP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Kunden: 	Mittelstand bis       </a:t>
            </a:r>
            <a:b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Internationale</a:t>
            </a:r>
            <a:r>
              <a:rPr kumimoji="0" lang="de-DE" sz="1400" b="0" i="0" u="none" strike="noStrike" kern="1200" cap="none" spc="0" normalizeH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Konzerne,</a:t>
            </a:r>
            <a:r>
              <a:rPr kumimoji="0" lang="de-DE" sz="1400" b="0" i="0" u="none" strike="noStrike" kern="1200" cap="none" spc="0" normalizeH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	</a:t>
            </a: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Öffentliche  Anstalten</a:t>
            </a:r>
          </a:p>
          <a:p>
            <a:pPr marL="327833" marR="0" lvl="0" indent="-360000" defTabSz="48072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None/>
              <a:tabLst>
                <a:tab pos="1600046" algn="l"/>
              </a:tabLst>
              <a:defRPr/>
            </a:pP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/>
            </a:r>
            <a:b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			</a:t>
            </a:r>
          </a:p>
        </p:txBody>
      </p:sp>
      <p:pic>
        <p:nvPicPr>
          <p:cNvPr id="8" name="Picture 4" descr="http://www.radtke-associates.com/deu/images/header_willkommen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9556" y="1755177"/>
            <a:ext cx="7427580" cy="1372868"/>
          </a:xfrm>
          <a:prstGeom prst="rect">
            <a:avLst/>
          </a:prstGeom>
          <a:noFill/>
        </p:spPr>
      </p:pic>
      <p:sp>
        <p:nvSpPr>
          <p:cNvPr id="13" name="Textfeld 12"/>
          <p:cNvSpPr txBox="1"/>
          <p:nvPr userDrawn="1"/>
        </p:nvSpPr>
        <p:spPr>
          <a:xfrm>
            <a:off x="2769183" y="6856568"/>
            <a:ext cx="4846532" cy="398307"/>
          </a:xfrm>
          <a:prstGeom prst="rect">
            <a:avLst/>
          </a:prstGeom>
          <a:noFill/>
        </p:spPr>
        <p:txBody>
          <a:bodyPr wrap="square" lIns="84299" tIns="42150" rIns="84299" bIns="42150" rtlCol="0" anchor="ctr">
            <a:noAutofit/>
          </a:bodyPr>
          <a:lstStyle/>
          <a:p>
            <a:pPr algn="ctr"/>
            <a:r>
              <a:rPr lang="de-DE" sz="900" kern="1200" dirty="0" smtClean="0">
                <a:solidFill>
                  <a:schemeClr val="tx2"/>
                </a:solidFill>
                <a:latin typeface="Arial"/>
                <a:ea typeface="+mn-ea"/>
                <a:cs typeface="Arial"/>
              </a:rPr>
              <a:t>© 2016 RADTKE &amp; ASSOCIATES, Gesellschaft für Unternehmensberatung mbH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-3564" y="6858072"/>
            <a:ext cx="10385425" cy="0"/>
          </a:xfrm>
          <a:prstGeom prst="line">
            <a:avLst/>
          </a:prstGeom>
          <a:ln w="95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d 6" descr="R&amp;A Bildmarke - CI Grün - halb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-3736" y="241836"/>
            <a:ext cx="1041037" cy="1934634"/>
          </a:xfrm>
          <a:prstGeom prst="rect">
            <a:avLst/>
          </a:prstGeom>
        </p:spPr>
      </p:pic>
      <p:sp>
        <p:nvSpPr>
          <p:cNvPr id="17" name="Titel 1"/>
          <p:cNvSpPr txBox="1">
            <a:spLocks/>
          </p:cNvSpPr>
          <p:nvPr userDrawn="1"/>
        </p:nvSpPr>
        <p:spPr>
          <a:xfrm>
            <a:off x="1446620" y="931210"/>
            <a:ext cx="7934053" cy="510527"/>
          </a:xfrm>
          <a:prstGeom prst="rect">
            <a:avLst/>
          </a:prstGeom>
        </p:spPr>
        <p:txBody>
          <a:bodyPr lIns="96144" tIns="48072" rIns="96144" bIns="48072" anchor="ctr">
            <a:noAutofit/>
          </a:bodyPr>
          <a:lstStyle>
            <a:lvl1pPr algn="l">
              <a:defRPr sz="2400" b="1">
                <a:solidFill>
                  <a:srgbClr val="007758"/>
                </a:solidFill>
                <a:latin typeface="Arial"/>
                <a:cs typeface="Arial"/>
              </a:defRPr>
            </a:lvl1pPr>
          </a:lstStyle>
          <a:p>
            <a:r>
              <a:rPr lang="de-DE" sz="2500" b="1" kern="1200" baseline="0" smtClean="0">
                <a:solidFill>
                  <a:srgbClr val="00644C"/>
                </a:solidFill>
                <a:latin typeface="Arial"/>
                <a:ea typeface="+mn-ea"/>
                <a:cs typeface="Arial"/>
              </a:rPr>
              <a:t>Kurzprofil R&amp;A</a:t>
            </a:r>
            <a:endParaRPr lang="de-DE" sz="2500" b="1" kern="1200">
              <a:solidFill>
                <a:srgbClr val="00644C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Foliennummernplatzhalter 19"/>
          <p:cNvSpPr>
            <a:spLocks noGrp="1"/>
          </p:cNvSpPr>
          <p:nvPr>
            <p:ph type="sldNum" sz="quarter" idx="15"/>
          </p:nvPr>
        </p:nvSpPr>
        <p:spPr>
          <a:xfrm>
            <a:off x="9363111" y="6953876"/>
            <a:ext cx="535531" cy="233410"/>
          </a:xfrm>
          <a:prstGeom prst="rect">
            <a:avLst/>
          </a:prstGeom>
        </p:spPr>
        <p:txBody>
          <a:bodyPr lIns="96213" tIns="48107" rIns="96213" bIns="48107"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fld id="{C3E6ABF3-A789-4C9C-968E-7D41A6C14B3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6" name="Textfeld 15"/>
          <p:cNvSpPr txBox="1"/>
          <p:nvPr userDrawn="1"/>
        </p:nvSpPr>
        <p:spPr>
          <a:xfrm>
            <a:off x="1339117" y="3174818"/>
            <a:ext cx="3853596" cy="3627833"/>
          </a:xfrm>
          <a:prstGeom prst="rect">
            <a:avLst/>
          </a:prstGeom>
          <a:noFill/>
        </p:spPr>
        <p:txBody>
          <a:bodyPr wrap="square" lIns="96213" tIns="48107" rIns="96213" bIns="48107" rtlCol="0">
            <a:spAutoFit/>
          </a:bodyPr>
          <a:lstStyle/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Jens Radtke, Dipl.-Kfm., </a:t>
            </a:r>
            <a:br>
              <a:rPr lang="de-DE" sz="1400" dirty="0" smtClean="0"/>
            </a:br>
            <a:r>
              <a:rPr lang="de-DE" sz="1400" dirty="0" smtClean="0"/>
              <a:t>Geschäftsführer</a:t>
            </a:r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Arne Steinhof, Dipl.-Kfm., Dipl.-Geogr., </a:t>
            </a:r>
            <a:br>
              <a:rPr lang="de-DE" sz="1400" dirty="0" smtClean="0"/>
            </a:br>
            <a:r>
              <a:rPr lang="de-DE" sz="1400" dirty="0" smtClean="0"/>
              <a:t>Geschäftsführer</a:t>
            </a:r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Stefan</a:t>
            </a:r>
            <a:r>
              <a:rPr lang="de-DE" sz="1400" baseline="0" dirty="0" smtClean="0"/>
              <a:t> Anspach, Dipl.-Wirt.-Ing., </a:t>
            </a:r>
            <a:br>
              <a:rPr lang="de-DE" sz="1400" baseline="0" dirty="0" smtClean="0"/>
            </a:br>
            <a:r>
              <a:rPr lang="de-DE" sz="1400" baseline="0" dirty="0" smtClean="0"/>
              <a:t>Dipl.-Ing., </a:t>
            </a:r>
            <a:r>
              <a:rPr lang="de-DE" sz="1400" baseline="0" dirty="0" err="1" smtClean="0"/>
              <a:t>Associate</a:t>
            </a:r>
            <a:endParaRPr lang="de-DE" sz="1400" dirty="0" smtClean="0"/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Mittelgroße Managementberatung</a:t>
            </a:r>
            <a:br>
              <a:rPr lang="de-DE" sz="1400" dirty="0" smtClean="0"/>
            </a:br>
            <a:r>
              <a:rPr lang="de-DE" sz="1400" dirty="0" smtClean="0"/>
              <a:t>Jahresumsatz von 3,0 bis 4,0 Mio. €</a:t>
            </a:r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Düsseldorf, Deutschland</a:t>
            </a:r>
            <a:br>
              <a:rPr lang="de-DE" sz="1400" dirty="0" smtClean="0"/>
            </a:br>
            <a:r>
              <a:rPr lang="de-DE" sz="1400" dirty="0" smtClean="0"/>
              <a:t>Madrid, Spanien</a:t>
            </a:r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Gründungsjahr 1998</a:t>
            </a:r>
          </a:p>
          <a:p>
            <a:pPr indent="-360000">
              <a:spcBef>
                <a:spcPts val="400"/>
              </a:spcBef>
              <a:spcAft>
                <a:spcPts val="400"/>
              </a:spcAft>
            </a:pPr>
            <a:endParaRPr lang="de-DE" sz="1400" dirty="0"/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6"/>
          </p:nvPr>
        </p:nvSpPr>
        <p:spPr>
          <a:xfrm>
            <a:off x="-1985575" y="2630743"/>
            <a:ext cx="1429067" cy="720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352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hr Ansprech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 userDrawn="1"/>
        </p:nvCxnSpPr>
        <p:spPr>
          <a:xfrm>
            <a:off x="-3564" y="6858072"/>
            <a:ext cx="10385425" cy="0"/>
          </a:xfrm>
          <a:prstGeom prst="line">
            <a:avLst/>
          </a:prstGeom>
          <a:ln w="95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 6" descr="R&amp;A Bildmarke - CI Grün - hal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3736" y="241836"/>
            <a:ext cx="1041037" cy="1934634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3466457" y="4119511"/>
            <a:ext cx="3465137" cy="1850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5201" tIns="46766" rIns="95201" bIns="46766" anchor="ctr"/>
          <a:lstStyle/>
          <a:p>
            <a:pPr algn="ctr" defTabSz="801693">
              <a:lnSpc>
                <a:spcPct val="90000"/>
              </a:lnSpc>
            </a:pPr>
            <a:r>
              <a:rPr lang="de-DE" sz="1500" smtClean="0">
                <a:solidFill>
                  <a:schemeClr val="tx1"/>
                </a:solidFill>
              </a:rPr>
              <a:t>Hr. Arne Steinhof</a:t>
            </a:r>
            <a:endParaRPr lang="de-DE" sz="1500">
              <a:solidFill>
                <a:schemeClr val="tx1"/>
              </a:solidFill>
            </a:endParaRPr>
          </a:p>
          <a:p>
            <a:pPr algn="ctr" defTabSz="801693">
              <a:lnSpc>
                <a:spcPct val="90000"/>
              </a:lnSpc>
            </a:pPr>
            <a:r>
              <a:rPr lang="de-DE" sz="1500">
                <a:solidFill>
                  <a:schemeClr val="tx1"/>
                </a:solidFill>
              </a:rPr>
              <a:t>Kaiser-Wilhelm-Ring 49</a:t>
            </a:r>
          </a:p>
          <a:p>
            <a:pPr algn="ctr" defTabSz="801693">
              <a:lnSpc>
                <a:spcPct val="50000"/>
              </a:lnSpc>
            </a:pPr>
            <a:endParaRPr lang="de-DE" sz="1500">
              <a:solidFill>
                <a:schemeClr val="tx1"/>
              </a:solidFill>
            </a:endParaRPr>
          </a:p>
          <a:p>
            <a:pPr algn="ctr" defTabSz="801693">
              <a:lnSpc>
                <a:spcPct val="90000"/>
              </a:lnSpc>
            </a:pPr>
            <a:r>
              <a:rPr lang="de-DE" sz="1500">
                <a:solidFill>
                  <a:schemeClr val="tx1"/>
                </a:solidFill>
              </a:rPr>
              <a:t>40545 Düsseldorf</a:t>
            </a:r>
          </a:p>
          <a:p>
            <a:pPr algn="ctr" defTabSz="801693">
              <a:lnSpc>
                <a:spcPct val="50000"/>
              </a:lnSpc>
            </a:pPr>
            <a:endParaRPr lang="de-DE" sz="1500">
              <a:solidFill>
                <a:schemeClr val="tx1"/>
              </a:solidFill>
            </a:endParaRPr>
          </a:p>
          <a:p>
            <a:pPr algn="ctr" defTabSz="801693">
              <a:lnSpc>
                <a:spcPct val="90000"/>
              </a:lnSpc>
            </a:pPr>
            <a:r>
              <a:rPr lang="de-DE" sz="1500">
                <a:solidFill>
                  <a:schemeClr val="tx1"/>
                </a:solidFill>
              </a:rPr>
              <a:t>Telefon: +49-(</a:t>
            </a:r>
            <a:r>
              <a:rPr lang="de-DE" sz="1500" smtClean="0">
                <a:solidFill>
                  <a:schemeClr val="tx1"/>
                </a:solidFill>
              </a:rPr>
              <a:t>0)211-550 29 79-0</a:t>
            </a:r>
            <a:endParaRPr lang="de-DE" sz="1500">
              <a:solidFill>
                <a:schemeClr val="tx1"/>
              </a:solidFill>
            </a:endParaRPr>
          </a:p>
          <a:p>
            <a:pPr algn="ctr" defTabSz="801693">
              <a:lnSpc>
                <a:spcPct val="90000"/>
              </a:lnSpc>
            </a:pPr>
            <a:r>
              <a:rPr lang="de-DE" sz="1500">
                <a:solidFill>
                  <a:schemeClr val="tx1"/>
                </a:solidFill>
              </a:rPr>
              <a:t>Fax: +49-(</a:t>
            </a:r>
            <a:r>
              <a:rPr lang="de-DE" sz="1500" smtClean="0">
                <a:solidFill>
                  <a:schemeClr val="tx1"/>
                </a:solidFill>
              </a:rPr>
              <a:t>0)211-550 29 79-79</a:t>
            </a:r>
            <a:r>
              <a:rPr lang="de-DE" sz="1500">
                <a:solidFill>
                  <a:schemeClr val="tx1"/>
                </a:solidFill>
              </a:rPr>
              <a:t/>
            </a:r>
            <a:br>
              <a:rPr lang="de-DE" sz="1500">
                <a:solidFill>
                  <a:schemeClr val="tx1"/>
                </a:solidFill>
              </a:rPr>
            </a:br>
            <a:r>
              <a:rPr lang="de-DE" sz="1500">
                <a:solidFill>
                  <a:schemeClr val="tx1"/>
                </a:solidFill>
              </a:rPr>
              <a:t>   </a:t>
            </a:r>
          </a:p>
          <a:p>
            <a:pPr algn="ctr" defTabSz="801693">
              <a:lnSpc>
                <a:spcPct val="90000"/>
              </a:lnSpc>
            </a:pPr>
            <a:r>
              <a:rPr lang="de-DE" sz="1500" smtClean="0">
                <a:solidFill>
                  <a:schemeClr val="tx1"/>
                </a:solidFill>
              </a:rPr>
              <a:t>steinhof@radtke-associates.com</a:t>
            </a:r>
          </a:p>
          <a:p>
            <a:pPr algn="ctr" defTabSz="801693">
              <a:lnSpc>
                <a:spcPct val="90000"/>
              </a:lnSpc>
            </a:pPr>
            <a:r>
              <a:rPr lang="de-DE" sz="1500" smtClean="0">
                <a:solidFill>
                  <a:schemeClr val="tx1"/>
                </a:solidFill>
              </a:rPr>
              <a:t>www.radtke-associates.com</a:t>
            </a:r>
            <a:endParaRPr lang="de-DE" sz="1500" i="1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 userDrawn="1"/>
        </p:nvSpPr>
        <p:spPr>
          <a:xfrm>
            <a:off x="3642806" y="3010017"/>
            <a:ext cx="3364128" cy="391984"/>
          </a:xfrm>
          <a:prstGeom prst="rect">
            <a:avLst/>
          </a:prstGeom>
          <a:noFill/>
        </p:spPr>
        <p:txBody>
          <a:bodyPr wrap="none" lIns="96203" tIns="48101" rIns="96203" bIns="48101" rtlCol="0">
            <a:spAutoFit/>
          </a:bodyPr>
          <a:lstStyle/>
          <a:p>
            <a:r>
              <a:rPr lang="de-DE" smtClean="0">
                <a:solidFill>
                  <a:schemeClr val="tx2"/>
                </a:solidFill>
              </a:rPr>
              <a:t>Ihr Ansprechpartner bei R&amp;A</a:t>
            </a:r>
            <a:endParaRPr lang="de-DE">
              <a:solidFill>
                <a:schemeClr val="tx2"/>
              </a:solidFill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4205159" y="6302632"/>
            <a:ext cx="1965604" cy="389529"/>
          </a:xfrm>
          <a:prstGeom prst="rect">
            <a:avLst/>
          </a:prstGeom>
          <a:noFill/>
        </p:spPr>
        <p:txBody>
          <a:bodyPr wrap="none" lIns="96203" tIns="48101" rIns="96203" bIns="48101" rtlCol="0">
            <a:spAutoFit/>
          </a:bodyPr>
          <a:lstStyle/>
          <a:p>
            <a:r>
              <a:rPr lang="de-DE" i="1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Expect</a:t>
            </a:r>
            <a:r>
              <a:rPr lang="de-DE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Excellence</a:t>
            </a:r>
            <a:endParaRPr lang="de-DE" i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el 1"/>
          <p:cNvSpPr txBox="1">
            <a:spLocks/>
          </p:cNvSpPr>
          <p:nvPr userDrawn="1"/>
        </p:nvSpPr>
        <p:spPr>
          <a:xfrm>
            <a:off x="1446621" y="930222"/>
            <a:ext cx="7054192" cy="510527"/>
          </a:xfrm>
          <a:prstGeom prst="rect">
            <a:avLst/>
          </a:prstGeom>
        </p:spPr>
        <p:txBody>
          <a:bodyPr lIns="96144" tIns="48072" rIns="96144" bIns="48072">
            <a:noAutofit/>
          </a:bodyPr>
          <a:lstStyle>
            <a:lvl1pPr algn="l">
              <a:defRPr sz="2400" b="1">
                <a:solidFill>
                  <a:srgbClr val="007758"/>
                </a:solidFill>
                <a:latin typeface="Arial"/>
                <a:cs typeface="Arial"/>
              </a:defRPr>
            </a:lvl1pPr>
          </a:lstStyle>
          <a:p>
            <a:r>
              <a:rPr lang="de-DE" sz="2500" b="1" kern="1200" baseline="0" smtClean="0">
                <a:solidFill>
                  <a:srgbClr val="00644C"/>
                </a:solidFill>
                <a:latin typeface="Arial"/>
                <a:ea typeface="+mn-ea"/>
                <a:cs typeface="Arial"/>
              </a:rPr>
              <a:t>Ihr Ansprechpartner bei R&amp;A</a:t>
            </a:r>
            <a:endParaRPr lang="de-DE" sz="2500" b="1" kern="1200">
              <a:solidFill>
                <a:srgbClr val="00644C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3" name="Foliennummernplatzhalter 19"/>
          <p:cNvSpPr>
            <a:spLocks noGrp="1"/>
          </p:cNvSpPr>
          <p:nvPr>
            <p:ph type="sldNum" sz="quarter" idx="15"/>
          </p:nvPr>
        </p:nvSpPr>
        <p:spPr>
          <a:xfrm>
            <a:off x="9363111" y="6953876"/>
            <a:ext cx="535531" cy="233410"/>
          </a:xfrm>
          <a:prstGeom prst="rect">
            <a:avLst/>
          </a:prstGeom>
        </p:spPr>
        <p:txBody>
          <a:bodyPr lIns="96213" tIns="48107" rIns="96213" bIns="48107"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fld id="{C3E6ABF3-A789-4C9C-968E-7D41A6C14B3A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14" name="Gruppieren 13"/>
          <p:cNvGrpSpPr/>
          <p:nvPr userDrawn="1"/>
        </p:nvGrpSpPr>
        <p:grpSpPr>
          <a:xfrm>
            <a:off x="1059258" y="2154239"/>
            <a:ext cx="8294292" cy="1312861"/>
            <a:chOff x="1040208" y="2135189"/>
            <a:chExt cx="8294292" cy="1312861"/>
          </a:xfrm>
        </p:grpSpPr>
        <p:pic>
          <p:nvPicPr>
            <p:cNvPr id="15" name="Picture 2" descr="C:\Users\schmidt\Documents\Expertenforum\Radtke + Associa - Classic 07 AS.jpg"/>
            <p:cNvPicPr>
              <a:picLocks noChangeAspect="1" noChangeArrowheads="1"/>
            </p:cNvPicPr>
            <p:nvPr/>
          </p:nvPicPr>
          <p:blipFill>
            <a:blip r:embed="rId3" cstate="print"/>
            <a:srcRect l="6151" r="15933" b="1081"/>
            <a:stretch>
              <a:fillRect/>
            </a:stretch>
          </p:blipFill>
          <p:spPr bwMode="auto">
            <a:xfrm>
              <a:off x="3543300" y="2135189"/>
              <a:ext cx="5791200" cy="1312861"/>
            </a:xfrm>
            <a:prstGeom prst="rect">
              <a:avLst/>
            </a:prstGeom>
            <a:noFill/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t="833" r="62076"/>
            <a:stretch>
              <a:fillRect/>
            </a:stretch>
          </p:blipFill>
          <p:spPr bwMode="auto">
            <a:xfrm>
              <a:off x="1040208" y="2135189"/>
              <a:ext cx="3150792" cy="1300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7" name="Textfeld 16"/>
          <p:cNvSpPr txBox="1"/>
          <p:nvPr userDrawn="1"/>
        </p:nvSpPr>
        <p:spPr>
          <a:xfrm>
            <a:off x="2769183" y="6856568"/>
            <a:ext cx="4846532" cy="398307"/>
          </a:xfrm>
          <a:prstGeom prst="rect">
            <a:avLst/>
          </a:prstGeom>
          <a:noFill/>
        </p:spPr>
        <p:txBody>
          <a:bodyPr wrap="square" lIns="84299" tIns="42150" rIns="84299" bIns="42150" rtlCol="0" anchor="ctr">
            <a:noAutofit/>
          </a:bodyPr>
          <a:lstStyle/>
          <a:p>
            <a:pPr algn="ctr"/>
            <a:r>
              <a:rPr lang="de-DE" sz="900" kern="1200" dirty="0" smtClean="0">
                <a:solidFill>
                  <a:schemeClr val="tx2"/>
                </a:solidFill>
                <a:latin typeface="Arial"/>
                <a:ea typeface="+mn-ea"/>
                <a:cs typeface="Arial"/>
              </a:rPr>
              <a:t>© 2016 RADTKE &amp; ASSOCIATES, Gesellschaft für Unternehmensberatung mbH</a:t>
            </a:r>
          </a:p>
        </p:txBody>
      </p:sp>
    </p:spTree>
    <p:extLst>
      <p:ext uri="{BB962C8B-B14F-4D97-AF65-F5344CB8AC3E}">
        <p14:creationId xmlns:p14="http://schemas.microsoft.com/office/powerpoint/2010/main" val="327575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&amp;A_Toolbox_Seitenbegrenzung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6" descr="R&amp;A Bildmarke - CI Grün - hal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3736" y="241836"/>
            <a:ext cx="1041037" cy="1934634"/>
          </a:xfrm>
          <a:prstGeom prst="rect">
            <a:avLst/>
          </a:prstGeom>
        </p:spPr>
      </p:pic>
      <p:sp>
        <p:nvSpPr>
          <p:cNvPr id="5" name="Textfeld 4"/>
          <p:cNvSpPr txBox="1"/>
          <p:nvPr userDrawn="1"/>
        </p:nvSpPr>
        <p:spPr>
          <a:xfrm>
            <a:off x="2109520" y="2645001"/>
            <a:ext cx="2839785" cy="390705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algn="ctr"/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Obere Linke Ecke</a:t>
            </a:r>
            <a:endParaRPr lang="de-DE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Gerade Verbindung mit Pfeil 6"/>
          <p:cNvCxnSpPr>
            <a:stCxn id="5" idx="1"/>
          </p:cNvCxnSpPr>
          <p:nvPr userDrawn="1"/>
        </p:nvCxnSpPr>
        <p:spPr>
          <a:xfrm rot="10800000">
            <a:off x="1022318" y="2179825"/>
            <a:ext cx="1087202" cy="660531"/>
          </a:xfrm>
          <a:prstGeom prst="straightConnector1">
            <a:avLst/>
          </a:prstGeom>
          <a:solidFill>
            <a:srgbClr val="000000">
              <a:lumMod val="50000"/>
              <a:lumOff val="50000"/>
            </a:srgbClr>
          </a:solidFill>
          <a:ln w="38100" cap="flat" cmpd="sng" algn="ctr">
            <a:solidFill>
              <a:srgbClr val="7F7F7F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9" name="Gerade Verbindung mit Pfeil 8"/>
          <p:cNvCxnSpPr>
            <a:stCxn id="11" idx="1"/>
          </p:cNvCxnSpPr>
          <p:nvPr userDrawn="1"/>
        </p:nvCxnSpPr>
        <p:spPr>
          <a:xfrm rot="10800000" flipV="1">
            <a:off x="1022318" y="5712094"/>
            <a:ext cx="1006065" cy="886148"/>
          </a:xfrm>
          <a:prstGeom prst="straightConnector1">
            <a:avLst/>
          </a:prstGeom>
          <a:solidFill>
            <a:srgbClr val="000000">
              <a:lumMod val="50000"/>
              <a:lumOff val="50000"/>
            </a:srgbClr>
          </a:solidFill>
          <a:ln w="38100" cap="flat" cmpd="sng" algn="ctr">
            <a:solidFill>
              <a:srgbClr val="7F7F7F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11" name="Textfeld 10"/>
          <p:cNvSpPr txBox="1"/>
          <p:nvPr userDrawn="1"/>
        </p:nvSpPr>
        <p:spPr>
          <a:xfrm>
            <a:off x="2028383" y="5516741"/>
            <a:ext cx="2920921" cy="390705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algn="ctr"/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Untere linke</a:t>
            </a:r>
            <a:r>
              <a:rPr lang="de-DE" baseline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Ecke</a:t>
            </a:r>
            <a:endParaRPr lang="de-DE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Gerade Verbindung mit Pfeil 13"/>
          <p:cNvCxnSpPr>
            <a:stCxn id="15" idx="3"/>
          </p:cNvCxnSpPr>
          <p:nvPr userDrawn="1"/>
        </p:nvCxnSpPr>
        <p:spPr>
          <a:xfrm>
            <a:off x="8113635" y="5787666"/>
            <a:ext cx="1249477" cy="810576"/>
          </a:xfrm>
          <a:prstGeom prst="straightConnector1">
            <a:avLst/>
          </a:prstGeom>
          <a:solidFill>
            <a:srgbClr val="000000">
              <a:lumMod val="50000"/>
              <a:lumOff val="50000"/>
            </a:srgbClr>
          </a:solidFill>
          <a:ln w="38100" cap="flat" cmpd="sng" algn="ctr">
            <a:solidFill>
              <a:srgbClr val="7F7F7F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15" name="Textfeld 14"/>
          <p:cNvSpPr txBox="1"/>
          <p:nvPr userDrawn="1"/>
        </p:nvSpPr>
        <p:spPr>
          <a:xfrm>
            <a:off x="5192714" y="5592313"/>
            <a:ext cx="2920921" cy="390705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algn="ctr"/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Untere rechte</a:t>
            </a:r>
            <a:r>
              <a:rPr lang="de-DE" baseline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Ecke</a:t>
            </a:r>
            <a:endParaRPr lang="de-DE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19"/>
          <p:cNvSpPr txBox="1"/>
          <p:nvPr userDrawn="1"/>
        </p:nvSpPr>
        <p:spPr>
          <a:xfrm>
            <a:off x="5192714" y="2621509"/>
            <a:ext cx="2920921" cy="390705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algn="ctr"/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Obere rechte</a:t>
            </a:r>
            <a:r>
              <a:rPr lang="de-DE" baseline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Ecke</a:t>
            </a:r>
            <a:endParaRPr lang="de-DE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Gerade Verbindung mit Pfeil 20"/>
          <p:cNvCxnSpPr>
            <a:stCxn id="20" idx="3"/>
          </p:cNvCxnSpPr>
          <p:nvPr userDrawn="1"/>
        </p:nvCxnSpPr>
        <p:spPr>
          <a:xfrm flipV="1">
            <a:off x="8113635" y="2179824"/>
            <a:ext cx="1249477" cy="637040"/>
          </a:xfrm>
          <a:prstGeom prst="straightConnector1">
            <a:avLst/>
          </a:prstGeom>
          <a:solidFill>
            <a:srgbClr val="000000">
              <a:lumMod val="50000"/>
              <a:lumOff val="50000"/>
            </a:srgbClr>
          </a:solidFill>
          <a:ln w="38100" cap="flat" cmpd="sng" algn="ctr">
            <a:solidFill>
              <a:srgbClr val="7F7F7F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24" name="Textfeld 23"/>
          <p:cNvSpPr txBox="1"/>
          <p:nvPr userDrawn="1"/>
        </p:nvSpPr>
        <p:spPr>
          <a:xfrm>
            <a:off x="1429800" y="3708684"/>
            <a:ext cx="7197676" cy="976763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marL="374123" indent="-374123" algn="l">
              <a:buFontTx/>
              <a:buBlip>
                <a:blip r:embed="rId3"/>
              </a:buBlip>
            </a:pPr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Verwendung der „Freifeldbegrenzungen“ nur</a:t>
            </a:r>
            <a:r>
              <a:rPr lang="de-DE" baseline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bei Bildern, Phasencharts, etc. </a:t>
            </a:r>
          </a:p>
          <a:p>
            <a:pPr marL="374123" indent="-374123" algn="l">
              <a:buFontTx/>
              <a:buBlip>
                <a:blip r:embed="rId3"/>
              </a:buBlip>
            </a:pPr>
            <a:r>
              <a:rPr lang="de-DE" baseline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Ansonsten bitte die vorgefertigten Layouts verwenden!</a:t>
            </a:r>
            <a:endParaRPr lang="de-DE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itel 1"/>
          <p:cNvSpPr txBox="1">
            <a:spLocks/>
          </p:cNvSpPr>
          <p:nvPr userDrawn="1"/>
        </p:nvSpPr>
        <p:spPr>
          <a:xfrm>
            <a:off x="1429556" y="747037"/>
            <a:ext cx="7934053" cy="510527"/>
          </a:xfrm>
          <a:prstGeom prst="rect">
            <a:avLst/>
          </a:prstGeom>
        </p:spPr>
        <p:txBody>
          <a:bodyPr lIns="96144" tIns="48072" rIns="96144" bIns="48072">
            <a:noAutofit/>
          </a:bodyPr>
          <a:lstStyle>
            <a:lvl1pPr algn="l">
              <a:defRPr sz="2400" b="1">
                <a:solidFill>
                  <a:srgbClr val="007758"/>
                </a:solidFill>
                <a:latin typeface="Arial"/>
                <a:cs typeface="Arial"/>
              </a:defRPr>
            </a:lvl1pPr>
          </a:lstStyle>
          <a:p>
            <a:r>
              <a:rPr lang="de-DE" sz="2500" b="1" kern="1200" smtClean="0">
                <a:solidFill>
                  <a:schemeClr val="tx2"/>
                </a:solidFill>
                <a:latin typeface="Arial"/>
                <a:ea typeface="+mn-ea"/>
                <a:cs typeface="Arial"/>
              </a:rPr>
              <a:t>Seitenbegrenzung</a:t>
            </a:r>
            <a:endParaRPr lang="de-DE" sz="2500" b="1" kern="1200" baseline="0" smtClean="0">
              <a:solidFill>
                <a:schemeClr val="tx2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5450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&amp;A_Toolbox Farbe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3170539" y="3161160"/>
            <a:ext cx="3659995" cy="982256"/>
          </a:xfrm>
          <a:prstGeom prst="rect">
            <a:avLst/>
          </a:prstGeom>
          <a:solidFill>
            <a:srgbClr val="F2F9E5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4320" tIns="42160" rIns="84320" bIns="42160" rtlCol="0" anchor="ctr"/>
          <a:lstStyle/>
          <a:p>
            <a:pPr marL="0" marR="0" lvl="0" indent="0" algn="r" defTabSz="9620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7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Folgerung</a:t>
            </a:r>
            <a:endParaRPr kumimoji="0" lang="de-DE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7" name="Richtungspfeil 26"/>
          <p:cNvSpPr/>
          <p:nvPr userDrawn="1"/>
        </p:nvSpPr>
        <p:spPr>
          <a:xfrm>
            <a:off x="3163658" y="3161160"/>
            <a:ext cx="1899799" cy="982256"/>
          </a:xfrm>
          <a:prstGeom prst="homePlate">
            <a:avLst/>
          </a:prstGeom>
          <a:solidFill>
            <a:srgbClr val="D1D5FF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4320" tIns="42160" rIns="84320" bIns="42160" rtlCol="0" anchor="ctr"/>
          <a:lstStyle/>
          <a:p>
            <a:pPr marL="0" marR="0" lvl="0" indent="0" defTabSz="9620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7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Aussage</a:t>
            </a:r>
            <a:endParaRPr kumimoji="0" lang="de-DE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 userDrawn="1"/>
        </p:nvSpPr>
        <p:spPr>
          <a:xfrm>
            <a:off x="998570" y="3161160"/>
            <a:ext cx="2223116" cy="1020471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algn="l"/>
            <a:r>
              <a:rPr lang="de-DE" sz="1500" u="sng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Hintergrund:</a:t>
            </a:r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209, 213, 255</a:t>
            </a:r>
          </a:p>
          <a:p>
            <a:pPr algn="l"/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Schrift: </a:t>
            </a:r>
          </a:p>
          <a:p>
            <a:pPr algn="l"/>
            <a:r>
              <a:rPr lang="de-DE" sz="1500" u="none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0, 0, 0</a:t>
            </a:r>
          </a:p>
        </p:txBody>
      </p:sp>
      <p:sp>
        <p:nvSpPr>
          <p:cNvPr id="12" name="Textfeld 11"/>
          <p:cNvSpPr txBox="1"/>
          <p:nvPr userDrawn="1"/>
        </p:nvSpPr>
        <p:spPr>
          <a:xfrm>
            <a:off x="7163741" y="3161160"/>
            <a:ext cx="1864923" cy="1020471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r>
              <a:rPr lang="de-DE" sz="1500" u="sng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Hintergrund:</a:t>
            </a:r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242, 249, 229</a:t>
            </a:r>
          </a:p>
          <a:p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Schrift: </a:t>
            </a:r>
          </a:p>
          <a:p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0, 0, 0</a:t>
            </a:r>
            <a:endParaRPr lang="de-DE" sz="150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14"/>
          <p:cNvSpPr txBox="1"/>
          <p:nvPr userDrawn="1"/>
        </p:nvSpPr>
        <p:spPr>
          <a:xfrm>
            <a:off x="3118218" y="6713051"/>
            <a:ext cx="3744771" cy="390705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algn="ctr"/>
            <a:r>
              <a:rPr lang="de-DE" smtClean="0">
                <a:latin typeface="Arial" pitchFamily="34" charset="0"/>
                <a:cs typeface="Arial" pitchFamily="34" charset="0"/>
              </a:rPr>
              <a:t>I + II Akzentfarben</a:t>
            </a:r>
            <a:r>
              <a:rPr lang="de-DE" baseline="0" smtClean="0">
                <a:latin typeface="Arial" pitchFamily="34" charset="0"/>
                <a:cs typeface="Arial" pitchFamily="34" charset="0"/>
              </a:rPr>
              <a:t> für Charts</a:t>
            </a: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hteck 15"/>
          <p:cNvSpPr/>
          <p:nvPr userDrawn="1"/>
        </p:nvSpPr>
        <p:spPr>
          <a:xfrm>
            <a:off x="3170539" y="4383159"/>
            <a:ext cx="3659995" cy="982256"/>
          </a:xfrm>
          <a:prstGeom prst="rect">
            <a:avLst/>
          </a:prstGeom>
          <a:solidFill>
            <a:srgbClr val="F5F5F5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4320" tIns="42160" rIns="84320" bIns="42160" rtlCol="0" anchor="ctr"/>
          <a:lstStyle/>
          <a:p>
            <a:pPr marL="0" marR="0" lvl="0" indent="0" algn="ctr" defTabSz="9620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7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Akzent I</a:t>
            </a:r>
            <a:endParaRPr kumimoji="0" lang="de-DE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Rechteck 19"/>
          <p:cNvSpPr/>
          <p:nvPr userDrawn="1"/>
        </p:nvSpPr>
        <p:spPr>
          <a:xfrm>
            <a:off x="3170538" y="2267139"/>
            <a:ext cx="3669875" cy="491878"/>
          </a:xfrm>
          <a:prstGeom prst="rect">
            <a:avLst/>
          </a:prstGeom>
          <a:solidFill>
            <a:srgbClr val="00644C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4320" tIns="42160" rIns="84320" bIns="42160" rtlCol="0" anchor="ctr"/>
          <a:lstStyle/>
          <a:p>
            <a:pPr marL="0" marR="0" lvl="0" indent="0" algn="ctr" defTabSz="9620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7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R&amp;A Grün</a:t>
            </a:r>
            <a:endParaRPr kumimoji="0" lang="de-DE" sz="17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Textfeld 21"/>
          <p:cNvSpPr txBox="1"/>
          <p:nvPr userDrawn="1"/>
        </p:nvSpPr>
        <p:spPr>
          <a:xfrm>
            <a:off x="998570" y="1995080"/>
            <a:ext cx="3070712" cy="1020471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algn="l"/>
            <a:r>
              <a:rPr lang="de-DE" sz="1500" u="sng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Hintergrund:</a:t>
            </a:r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0, 100, 76</a:t>
            </a:r>
          </a:p>
          <a:p>
            <a:pPr algn="l"/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Schrift: </a:t>
            </a:r>
          </a:p>
          <a:p>
            <a:pPr algn="l"/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255, 255, 255</a:t>
            </a:r>
            <a:endParaRPr lang="de-DE" sz="150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itel 1"/>
          <p:cNvSpPr txBox="1">
            <a:spLocks/>
          </p:cNvSpPr>
          <p:nvPr userDrawn="1"/>
        </p:nvSpPr>
        <p:spPr>
          <a:xfrm>
            <a:off x="1429556" y="747037"/>
            <a:ext cx="7934053" cy="510527"/>
          </a:xfrm>
          <a:prstGeom prst="rect">
            <a:avLst/>
          </a:prstGeom>
        </p:spPr>
        <p:txBody>
          <a:bodyPr lIns="96144" tIns="48072" rIns="96144" bIns="48072">
            <a:noAutofit/>
          </a:bodyPr>
          <a:lstStyle>
            <a:lvl1pPr algn="l">
              <a:defRPr sz="2400" b="1">
                <a:solidFill>
                  <a:srgbClr val="007758"/>
                </a:solidFill>
                <a:latin typeface="Arial"/>
                <a:cs typeface="Arial"/>
              </a:defRPr>
            </a:lvl1pPr>
          </a:lstStyle>
          <a:p>
            <a:r>
              <a:rPr lang="de-DE" sz="2500" b="1" kern="1200" baseline="0" smtClean="0">
                <a:solidFill>
                  <a:srgbClr val="00644C"/>
                </a:solidFill>
                <a:latin typeface="Arial"/>
                <a:ea typeface="+mn-ea"/>
                <a:cs typeface="Arial"/>
              </a:rPr>
              <a:t>Farbprofil</a:t>
            </a:r>
            <a:endParaRPr lang="de-DE" sz="2500" b="1" kern="1200">
              <a:solidFill>
                <a:srgbClr val="00644C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1" name="Rechteck 20"/>
          <p:cNvSpPr/>
          <p:nvPr userDrawn="1"/>
        </p:nvSpPr>
        <p:spPr>
          <a:xfrm>
            <a:off x="3170539" y="5560413"/>
            <a:ext cx="3659995" cy="982256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4320" tIns="42160" rIns="84320" bIns="42160" rtlCol="0" anchor="ctr"/>
          <a:lstStyle/>
          <a:p>
            <a:pPr marL="0" marR="0" lvl="0" indent="0" algn="ctr" defTabSz="9620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700" b="0" i="0" u="none" strike="noStrike" kern="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Akzent II</a:t>
            </a:r>
            <a:endParaRPr kumimoji="0" lang="de-DE" sz="1700" b="0" i="0" u="none" strike="noStrike" kern="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Textfeld 22"/>
          <p:cNvSpPr txBox="1"/>
          <p:nvPr userDrawn="1"/>
        </p:nvSpPr>
        <p:spPr>
          <a:xfrm>
            <a:off x="2444158" y="1511419"/>
            <a:ext cx="4920521" cy="683734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pPr algn="ctr"/>
            <a:r>
              <a:rPr lang="de-DE" smtClean="0">
                <a:latin typeface="Arial" pitchFamily="34" charset="0"/>
                <a:cs typeface="Arial" pitchFamily="34" charset="0"/>
              </a:rPr>
              <a:t>Nur Hinweis R&amp;A-Grün, nicht</a:t>
            </a:r>
            <a:r>
              <a:rPr lang="de-DE" baseline="0" smtClean="0">
                <a:latin typeface="Arial" pitchFamily="34" charset="0"/>
                <a:cs typeface="Arial" pitchFamily="34" charset="0"/>
              </a:rPr>
              <a:t> als Füllfarbe verwenden!!!</a:t>
            </a: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feld 23"/>
          <p:cNvSpPr txBox="1"/>
          <p:nvPr userDrawn="1"/>
        </p:nvSpPr>
        <p:spPr>
          <a:xfrm>
            <a:off x="7163740" y="5484841"/>
            <a:ext cx="2223116" cy="1020471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r>
              <a:rPr lang="de-DE" sz="1500" u="sng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Hintergrund:</a:t>
            </a:r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72,113,162</a:t>
            </a:r>
          </a:p>
          <a:p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Schrift: </a:t>
            </a:r>
          </a:p>
          <a:p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255,255,255</a:t>
            </a:r>
            <a:endParaRPr lang="de-DE" sz="150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feld 24"/>
          <p:cNvSpPr txBox="1"/>
          <p:nvPr userDrawn="1"/>
        </p:nvSpPr>
        <p:spPr>
          <a:xfrm>
            <a:off x="7163739" y="4307587"/>
            <a:ext cx="2223116" cy="1020471"/>
          </a:xfrm>
          <a:prstGeom prst="rect">
            <a:avLst/>
          </a:prstGeom>
          <a:noFill/>
        </p:spPr>
        <p:txBody>
          <a:bodyPr wrap="square" lIns="96203" tIns="48101" rIns="96203" bIns="48101" rtlCol="0">
            <a:spAutoFit/>
          </a:bodyPr>
          <a:lstStyle/>
          <a:p>
            <a:r>
              <a:rPr lang="de-DE" sz="1500" u="sng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Hintergrund:</a:t>
            </a:r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245, 245, 245</a:t>
            </a:r>
          </a:p>
          <a:p>
            <a:r>
              <a:rPr lang="de-DE" sz="1500" u="sng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Schrift: </a:t>
            </a:r>
          </a:p>
          <a:p>
            <a:r>
              <a:rPr lang="de-DE" sz="1500" baseline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0, 0, 0</a:t>
            </a:r>
            <a:endParaRPr lang="de-DE" sz="150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751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29556" y="918473"/>
            <a:ext cx="7934054" cy="510527"/>
          </a:xfrm>
          <a:prstGeom prst="rect">
            <a:avLst/>
          </a:prstGeom>
        </p:spPr>
        <p:txBody>
          <a:bodyPr lIns="96124" tIns="48062" rIns="96124" bIns="48062">
            <a:normAutofit/>
          </a:bodyPr>
          <a:lstStyle>
            <a:lvl1pPr algn="l">
              <a:defRPr sz="2500" b="1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Ihre Kernaussage in fünf Worten</a:t>
            </a:r>
            <a:endParaRPr lang="de-DE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429803" y="535383"/>
            <a:ext cx="7933310" cy="365485"/>
          </a:xfrm>
          <a:prstGeom prst="rect">
            <a:avLst/>
          </a:prstGeom>
        </p:spPr>
        <p:txBody>
          <a:bodyPr vert="horz" wrap="none" lIns="84282" tIns="42141" rIns="84282" bIns="42141"/>
          <a:lstStyle>
            <a:lvl1pPr>
              <a:buFontTx/>
              <a:buNone/>
              <a:tabLst>
                <a:tab pos="3779216" algn="l"/>
              </a:tabLst>
              <a:defRPr sz="1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Thema / Kapitel					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4093" y="2165503"/>
            <a:ext cx="8721127" cy="4432744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757348" indent="-359925" algn="just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Tx/>
              <a:buBlip>
                <a:blip r:embed="rId2"/>
              </a:buBlip>
              <a:defRPr lang="de-DE" sz="1800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1136024" indent="-359925" algn="just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/>
              <a:defRPr sz="17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520509" indent="-360288" algn="just">
              <a:spcBef>
                <a:spcPts val="300"/>
              </a:spcBef>
              <a:spcAft>
                <a:spcPts val="300"/>
              </a:spcAft>
              <a:buFont typeface="Symbol" pitchFamily="18" charset="2"/>
              <a:buChar char="-"/>
              <a:defRPr sz="1700">
                <a:solidFill>
                  <a:srgbClr val="000000"/>
                </a:solidFill>
                <a:latin typeface="+mj-lt"/>
              </a:defRPr>
            </a:lvl3pPr>
            <a:lvl4pPr marL="1520509" indent="-360288">
              <a:spcBef>
                <a:spcPts val="300"/>
              </a:spcBef>
              <a:spcAft>
                <a:spcPts val="300"/>
              </a:spcAft>
              <a:defRPr sz="1700"/>
            </a:lvl4pPr>
          </a:lstStyle>
          <a:p>
            <a:pPr lvl="0"/>
            <a:r>
              <a:rPr lang="de-DE" dirty="0" err="1" smtClean="0"/>
              <a:t>Bullets</a:t>
            </a:r>
            <a:r>
              <a:rPr lang="de-DE" dirty="0" smtClean="0"/>
              <a:t> Ebene 1</a:t>
            </a:r>
          </a:p>
          <a:p>
            <a:pPr lvl="1"/>
            <a:r>
              <a:rPr lang="de-DE" dirty="0" smtClean="0"/>
              <a:t>Abc</a:t>
            </a:r>
          </a:p>
          <a:p>
            <a:pPr lvl="2"/>
            <a:r>
              <a:rPr lang="de-DE" dirty="0" err="1" smtClean="0"/>
              <a:t>abc</a:t>
            </a:r>
            <a:endParaRPr lang="de-DE" dirty="0" smtClean="0"/>
          </a:p>
          <a:p>
            <a:pPr lvl="0"/>
            <a:r>
              <a:rPr lang="de-DE" dirty="0" smtClean="0"/>
              <a:t>Abc</a:t>
            </a:r>
          </a:p>
          <a:p>
            <a:pPr lvl="1"/>
            <a:r>
              <a:rPr lang="de-DE" dirty="0" smtClean="0"/>
              <a:t>Abc</a:t>
            </a:r>
          </a:p>
          <a:p>
            <a:pPr lvl="2"/>
            <a:r>
              <a:rPr lang="de-DE" dirty="0" err="1" smtClean="0"/>
              <a:t>abc</a:t>
            </a:r>
            <a:endParaRPr lang="de-DE" dirty="0" smtClean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>
                <a:solidFill>
                  <a:srgbClr val="00644C"/>
                </a:solidFill>
              </a:rPr>
              <a:pPr/>
              <a:t>‹Nr.›</a:t>
            </a:fld>
            <a:endParaRPr>
              <a:solidFill>
                <a:srgbClr val="0064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39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945603" y="2179821"/>
            <a:ext cx="8496441" cy="4385188"/>
          </a:xfrm>
          <a:prstGeom prst="rect">
            <a:avLst/>
          </a:prstGeom>
        </p:spPr>
        <p:txBody>
          <a:bodyPr vert="horz" lIns="84282" tIns="42141" rIns="84282" bIns="42141"/>
          <a:lstStyle>
            <a:lvl1pPr marL="926661" indent="-359925" defTabSz="441896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8331696" algn="r"/>
              </a:tabLst>
              <a:defRPr sz="1800" b="1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1293545" indent="-358701">
              <a:spcBef>
                <a:spcPts val="300"/>
              </a:spcBef>
              <a:spcAft>
                <a:spcPts val="300"/>
              </a:spcAft>
              <a:buFont typeface="+mj-lt"/>
              <a:buAutoNum type="alphaLcParenR"/>
              <a:tabLst>
                <a:tab pos="8331696" algn="r"/>
              </a:tabLst>
              <a:defRPr sz="1700" baseline="0"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de-DE" dirty="0" smtClean="0"/>
              <a:t>Ebene I - Liste bereits vorformatiert, Steuerung per 	3</a:t>
            </a:r>
            <a:br>
              <a:rPr lang="de-DE" dirty="0" smtClean="0"/>
            </a:br>
            <a:r>
              <a:rPr lang="de-DE" dirty="0" smtClean="0"/>
              <a:t>Listeinzug	</a:t>
            </a:r>
          </a:p>
          <a:p>
            <a:pPr lvl="1"/>
            <a:r>
              <a:rPr lang="de-DE" dirty="0" smtClean="0"/>
              <a:t>Ebene II – auch vorformatiert	4</a:t>
            </a:r>
          </a:p>
          <a:p>
            <a:pPr lvl="1"/>
            <a:r>
              <a:rPr lang="de-DE" dirty="0" smtClean="0"/>
              <a:t>Seitenzahlen auch vorformatiert per Listeneinzug</a:t>
            </a:r>
          </a:p>
          <a:p>
            <a:pPr lvl="0"/>
            <a:r>
              <a:rPr lang="de-DE" dirty="0" smtClean="0"/>
              <a:t>	</a:t>
            </a: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29801" y="906845"/>
            <a:ext cx="5791330" cy="529002"/>
          </a:xfrm>
          <a:prstGeom prst="rect">
            <a:avLst/>
          </a:prstGeom>
        </p:spPr>
        <p:txBody>
          <a:bodyPr lIns="96183" tIns="48091" rIns="96183" bIns="48091"/>
          <a:lstStyle>
            <a:lvl1pPr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smtClean="0"/>
              <a:t>Inhaltsverzeichnis</a:t>
            </a:r>
            <a:endParaRPr lang="de-DE"/>
          </a:p>
        </p:txBody>
      </p:sp>
      <p:sp>
        <p:nvSpPr>
          <p:cNvPr id="20" name="Foliennummernplatzhalt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fld id="{C3E6ABF3-A789-4C9C-968E-7D41A6C14B3A}" type="slidenum">
              <a:rPr smtClean="0">
                <a:solidFill>
                  <a:srgbClr val="00644C"/>
                </a:solidFill>
              </a:rPr>
              <a:pPr/>
              <a:t>‹Nr.›</a:t>
            </a:fld>
            <a:endParaRPr>
              <a:solidFill>
                <a:srgbClr val="0064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61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&amp;A_Toolbox Nächste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9363111" y="6953876"/>
            <a:ext cx="535531" cy="233410"/>
          </a:xfrm>
        </p:spPr>
        <p:txBody>
          <a:bodyPr/>
          <a:lstStyle/>
          <a:p>
            <a:fld id="{C3E6ABF3-A789-4C9C-968E-7D41A6C14B3A}" type="slidenum">
              <a:rPr>
                <a:solidFill>
                  <a:srgbClr val="00644C"/>
                </a:solidFill>
              </a:rPr>
              <a:pPr/>
              <a:t>‹Nr.›</a:t>
            </a:fld>
            <a:endParaRPr>
              <a:solidFill>
                <a:srgbClr val="00644C"/>
              </a:solidFill>
            </a:endParaRPr>
          </a:p>
        </p:txBody>
      </p:sp>
      <p:sp>
        <p:nvSpPr>
          <p:cNvPr id="11" name="Textfeld 10"/>
          <p:cNvSpPr txBox="1"/>
          <p:nvPr userDrawn="1"/>
        </p:nvSpPr>
        <p:spPr>
          <a:xfrm>
            <a:off x="7271164" y="2179638"/>
            <a:ext cx="707589" cy="384703"/>
          </a:xfrm>
          <a:prstGeom prst="rect">
            <a:avLst/>
          </a:prstGeom>
          <a:noFill/>
        </p:spPr>
        <p:txBody>
          <a:bodyPr wrap="none" lIns="91420" tIns="45711" rIns="91420" bIns="45711" rtlCol="0">
            <a:spAutoFit/>
          </a:bodyPr>
          <a:lstStyle/>
          <a:p>
            <a:r>
              <a:rPr lang="de-DE" b="1" smtClean="0">
                <a:solidFill>
                  <a:srgbClr val="000000"/>
                </a:solidFill>
              </a:rPr>
              <a:t>Wer </a:t>
            </a:r>
            <a:endParaRPr lang="de-DE" b="1">
              <a:solidFill>
                <a:srgbClr val="000000"/>
              </a:solidFill>
            </a:endParaRPr>
          </a:p>
        </p:txBody>
      </p:sp>
      <p:sp>
        <p:nvSpPr>
          <p:cNvPr id="12" name="Textfeld 11"/>
          <p:cNvSpPr txBox="1"/>
          <p:nvPr userDrawn="1"/>
        </p:nvSpPr>
        <p:spPr>
          <a:xfrm>
            <a:off x="8540506" y="2179638"/>
            <a:ext cx="839228" cy="384703"/>
          </a:xfrm>
          <a:prstGeom prst="rect">
            <a:avLst/>
          </a:prstGeom>
          <a:noFill/>
        </p:spPr>
        <p:txBody>
          <a:bodyPr wrap="none" lIns="91420" tIns="45711" rIns="91420" bIns="45711" rtlCol="0">
            <a:spAutoFit/>
          </a:bodyPr>
          <a:lstStyle/>
          <a:p>
            <a:r>
              <a:rPr lang="de-DE" b="1" smtClean="0">
                <a:solidFill>
                  <a:srgbClr val="000000"/>
                </a:solidFill>
              </a:rPr>
              <a:t>Wann</a:t>
            </a:r>
            <a:endParaRPr lang="de-DE" b="1">
              <a:solidFill>
                <a:srgbClr val="000000"/>
              </a:solidFill>
            </a:endParaRPr>
          </a:p>
        </p:txBody>
      </p:sp>
      <p:sp>
        <p:nvSpPr>
          <p:cNvPr id="13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039812" y="2608119"/>
            <a:ext cx="8858829" cy="3990127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445995" indent="-359925" algn="l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  <a:tabLst>
                <a:tab pos="6478656" algn="ctr"/>
                <a:tab pos="7846373" algn="ctr"/>
              </a:tabLst>
              <a:defRPr lang="de-DE" sz="1800" b="1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811045" indent="-359925" algn="l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>
                <a:tab pos="6478656" algn="ctr"/>
                <a:tab pos="7846373" algn="ctr"/>
              </a:tabLst>
              <a:defRPr sz="17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253865" indent="-360288" algn="just">
              <a:spcBef>
                <a:spcPts val="316"/>
              </a:spcBef>
              <a:buFont typeface="Symbol" pitchFamily="18" charset="2"/>
              <a:buChar char="-"/>
              <a:defRPr sz="1500">
                <a:solidFill>
                  <a:srgbClr val="000000"/>
                </a:solidFill>
                <a:latin typeface="+mj-lt"/>
              </a:defRPr>
            </a:lvl3pPr>
          </a:lstStyle>
          <a:p>
            <a:pPr lvl="0"/>
            <a:r>
              <a:rPr lang="de-DE" dirty="0" err="1" smtClean="0"/>
              <a:t>Bullets</a:t>
            </a:r>
            <a:r>
              <a:rPr lang="de-DE" dirty="0" smtClean="0"/>
              <a:t> Ebene 1	</a:t>
            </a:r>
          </a:p>
          <a:p>
            <a:pPr lvl="1"/>
            <a:r>
              <a:rPr lang="de-DE" dirty="0" smtClean="0"/>
              <a:t> </a:t>
            </a:r>
          </a:p>
          <a:p>
            <a:pPr lvl="2"/>
            <a:r>
              <a:rPr lang="de-DE" dirty="0" smtClean="0"/>
              <a:t> 	</a:t>
            </a:r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429556" y="918473"/>
            <a:ext cx="7934054" cy="510527"/>
          </a:xfrm>
          <a:prstGeom prst="rect">
            <a:avLst/>
          </a:prstGeom>
        </p:spPr>
        <p:txBody>
          <a:bodyPr wrap="none" lIns="96124" tIns="48062" rIns="96124" bIns="48062">
            <a:normAutofit/>
          </a:bodyPr>
          <a:lstStyle>
            <a:lvl1pPr algn="l">
              <a:defRPr sz="2500" b="1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 smtClean="0"/>
              <a:t>Nächste Schritte</a:t>
            </a:r>
            <a:endParaRPr lang="de-DE" dirty="0"/>
          </a:p>
        </p:txBody>
      </p:sp>
      <p:sp>
        <p:nvSpPr>
          <p:cNvPr id="10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429803" y="535383"/>
            <a:ext cx="7933310" cy="365485"/>
          </a:xfrm>
          <a:prstGeom prst="rect">
            <a:avLst/>
          </a:prstGeom>
        </p:spPr>
        <p:txBody>
          <a:bodyPr vert="horz" lIns="84282" tIns="42141" rIns="84282" bIns="42141"/>
          <a:lstStyle>
            <a:lvl1pPr>
              <a:buFontTx/>
              <a:buNone/>
              <a:tabLst>
                <a:tab pos="3779216" algn="l"/>
              </a:tabLst>
              <a:defRPr sz="1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Thema / Kapitel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4111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5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ags" Target="../tags/tag2.xml"/><Relationship Id="rId5" Type="http://schemas.openxmlformats.org/officeDocument/2006/relationships/vmlDrawing" Target="../drawings/vmlDrawing1.vml"/><Relationship Id="rId4" Type="http://schemas.openxmlformats.org/officeDocument/2006/relationships/theme" Target="../theme/theme2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1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ags" Target="../tags/tag3.xml"/><Relationship Id="rId5" Type="http://schemas.openxmlformats.org/officeDocument/2006/relationships/vmlDrawing" Target="../drawings/vmlDrawing2.vml"/><Relationship Id="rId4" Type="http://schemas.openxmlformats.org/officeDocument/2006/relationships/theme" Target="../theme/theme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R&amp;A Bildmarke - CI Grün - hal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3144" y="1773204"/>
            <a:ext cx="1457641" cy="2745114"/>
          </a:xfrm>
          <a:prstGeom prst="rect">
            <a:avLst/>
          </a:prstGeom>
        </p:spPr>
      </p:pic>
      <p:cxnSp>
        <p:nvCxnSpPr>
          <p:cNvPr id="6" name="Gerade Verbindung 5"/>
          <p:cNvCxnSpPr/>
          <p:nvPr/>
        </p:nvCxnSpPr>
        <p:spPr>
          <a:xfrm>
            <a:off x="-3564" y="6858072"/>
            <a:ext cx="10385425" cy="0"/>
          </a:xfrm>
          <a:prstGeom prst="line">
            <a:avLst/>
          </a:prstGeom>
          <a:ln w="95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 userDrawn="1"/>
        </p:nvSpPr>
        <p:spPr>
          <a:xfrm>
            <a:off x="2769183" y="6856570"/>
            <a:ext cx="4846532" cy="398307"/>
          </a:xfrm>
          <a:prstGeom prst="rect">
            <a:avLst/>
          </a:prstGeom>
          <a:noFill/>
        </p:spPr>
        <p:txBody>
          <a:bodyPr wrap="square" lIns="84282" tIns="42141" rIns="84282" bIns="42141" rtlCol="0" anchor="ctr">
            <a:noAutofit/>
          </a:bodyPr>
          <a:lstStyle/>
          <a:p>
            <a:pPr algn="ctr"/>
            <a:r>
              <a:rPr lang="de-DE" sz="900" kern="1200" dirty="0" smtClean="0">
                <a:solidFill>
                  <a:schemeClr val="tx2"/>
                </a:solidFill>
                <a:latin typeface="Arial"/>
                <a:ea typeface="+mn-ea"/>
                <a:cs typeface="Arial"/>
              </a:rPr>
              <a:t>© 2016 RADTKE &amp; ASSOCIATES, Gesellschaft für Unternehmensberatung mbH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hf hdr="0" ftr="0" dt="0"/>
  <p:txStyles>
    <p:titleStyle>
      <a:lvl1pPr algn="ctr" defTabSz="961833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688" indent="-360688" algn="l" defTabSz="96183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1489" indent="-300573" algn="l" defTabSz="961833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202291" indent="-240458" algn="l" defTabSz="96183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83208" indent="-240458" algn="l" defTabSz="96183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4121" indent="-240458" algn="l" defTabSz="961833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45038" indent="-240458" algn="l" defTabSz="96183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55" indent="-240458" algn="l" defTabSz="96183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871" indent="-240458" algn="l" defTabSz="96183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787" indent="-240458" algn="l" defTabSz="96183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15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33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50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65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579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497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11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29" algn="l" defTabSz="9618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4" name="think-cell Folie" r:id="rId7" imgW="360" imgH="360" progId="">
                  <p:embed/>
                </p:oleObj>
              </mc:Choice>
              <mc:Fallback>
                <p:oleObj name="think-cell Folie" r:id="rId7" imgW="360" imgH="360" progId="">
                  <p:embed/>
                  <p:pic>
                    <p:nvPicPr>
                      <p:cNvPr id="0" name="Picture 1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 6" descr="R&amp;A Bildmarke - CI Grün - halb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3736" y="241836"/>
            <a:ext cx="1041037" cy="1934634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363111" y="6953876"/>
            <a:ext cx="535531" cy="233410"/>
          </a:xfrm>
          <a:prstGeom prst="rect">
            <a:avLst/>
          </a:prstGeom>
        </p:spPr>
        <p:txBody>
          <a:bodyPr vert="horz" lIns="96124" tIns="48062" rIns="96124" bIns="48062" rtlCol="0" anchor="ctr"/>
          <a:lstStyle>
            <a:lvl1pPr marL="0" algn="l" defTabSz="961476" rtl="0" eaLnBrk="1" latinLnBrk="0" hangingPunct="1">
              <a:defRPr lang="de-DE" sz="900" kern="120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</a:lstStyle>
          <a:p>
            <a:fld id="{C3E6ABF3-A789-4C9C-968E-7D41A6C14B3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769183" y="6856570"/>
            <a:ext cx="4846532" cy="398307"/>
          </a:xfrm>
          <a:prstGeom prst="rect">
            <a:avLst/>
          </a:prstGeom>
          <a:noFill/>
        </p:spPr>
        <p:txBody>
          <a:bodyPr wrap="square" lIns="84282" tIns="42141" rIns="84282" bIns="42141" rtlCol="0" anchor="ctr">
            <a:noAutofit/>
          </a:bodyPr>
          <a:lstStyle/>
          <a:p>
            <a:pPr algn="ctr"/>
            <a:r>
              <a:rPr lang="de-DE" sz="900" kern="1200" dirty="0" smtClean="0">
                <a:solidFill>
                  <a:schemeClr val="tx2"/>
                </a:solidFill>
                <a:latin typeface="Arial"/>
                <a:ea typeface="+mn-ea"/>
                <a:cs typeface="Arial"/>
              </a:rPr>
              <a:t>© 2016 RADTKE &amp; ASSOCIATES, Gesellschaft für Unternehmensberatung mbH</a:t>
            </a:r>
          </a:p>
        </p:txBody>
      </p:sp>
      <p:cxnSp>
        <p:nvCxnSpPr>
          <p:cNvPr id="7" name="Gerade Verbindung 6"/>
          <p:cNvCxnSpPr/>
          <p:nvPr/>
        </p:nvCxnSpPr>
        <p:spPr>
          <a:xfrm>
            <a:off x="-3564" y="6858072"/>
            <a:ext cx="10385425" cy="0"/>
          </a:xfrm>
          <a:prstGeom prst="line">
            <a:avLst/>
          </a:prstGeom>
          <a:ln w="95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21" r:id="rId2"/>
    <p:sldLayoutId id="2147483725" r:id="rId3"/>
  </p:sldLayoutIdLst>
  <p:hf hdr="0" ftr="0" dt="0"/>
  <p:txStyles>
    <p:titleStyle>
      <a:lvl1pPr algn="ctr" defTabSz="48068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506" indent="-360506" algn="l" defTabSz="48068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1102" indent="-300425" algn="l" defTabSz="480680" rtl="0" eaLnBrk="1" latinLnBrk="0" hangingPunct="1">
        <a:spcBef>
          <a:spcPct val="20000"/>
        </a:spcBef>
        <a:buFont typeface="Arial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698" indent="-240338" algn="l" defTabSz="480680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82374" indent="-240338" algn="l" defTabSz="48068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3053" indent="-240338" algn="l" defTabSz="480680" rtl="0" eaLnBrk="1" latinLnBrk="0" hangingPunct="1">
        <a:spcBef>
          <a:spcPct val="20000"/>
        </a:spcBef>
        <a:buFont typeface="Arial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43730" indent="-240338" algn="l" defTabSz="48068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4409" indent="-240338" algn="l" defTabSz="48068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5088" indent="-240338" algn="l" defTabSz="48068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5768" indent="-240338" algn="l" defTabSz="48068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680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357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034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2713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3392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4070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4748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5430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5"/>
          <p:cNvSpPr>
            <a:spLocks noGrp="1"/>
          </p:cNvSpPr>
          <p:nvPr>
            <p:ph type="sldNum" sz="quarter" idx="4"/>
          </p:nvPr>
        </p:nvSpPr>
        <p:spPr>
          <a:xfrm>
            <a:off x="9363111" y="6953876"/>
            <a:ext cx="535531" cy="2334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644C"/>
                </a:solidFill>
              </a:defRPr>
            </a:lvl1pPr>
          </a:lstStyle>
          <a:p>
            <a:fld id="{C3E6ABF3-A789-4C9C-968E-7D41A6C14B3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33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</p:sldLayoutIdLst>
  <p:hf hdr="0" dt="0"/>
  <p:txStyles>
    <p:titleStyle>
      <a:lvl1pPr algn="ctr" defTabSz="962032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763" indent="-360763" algn="l" defTabSz="962032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1651" indent="-300635" algn="l" defTabSz="962032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202540" indent="-240508" algn="l" defTabSz="96203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83556" indent="-240508" algn="l" defTabSz="962032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4571" indent="-240508" algn="l" defTabSz="962032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45587" indent="-240508" algn="l" defTabSz="96203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6603" indent="-240508" algn="l" defTabSz="96203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7619" indent="-240508" algn="l" defTabSz="96203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8635" indent="-240508" algn="l" defTabSz="96203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015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2032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3048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4063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5079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6095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7110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8127" algn="l" defTabSz="9620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29" name="think-cell Folie" r:id="rId7" imgW="360" imgH="360" progId="">
                  <p:embed/>
                </p:oleObj>
              </mc:Choice>
              <mc:Fallback>
                <p:oleObj name="think-cell Folie" r:id="rId7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 6" descr="R&amp;A Bildmarke - CI Grün - halb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3736" y="241836"/>
            <a:ext cx="1041037" cy="1934634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363111" y="6953876"/>
            <a:ext cx="535531" cy="233410"/>
          </a:xfrm>
          <a:prstGeom prst="rect">
            <a:avLst/>
          </a:prstGeom>
        </p:spPr>
        <p:txBody>
          <a:bodyPr vert="horz" lIns="96124" tIns="48062" rIns="96124" bIns="48062" rtlCol="0" anchor="ctr"/>
          <a:lstStyle>
            <a:lvl1pPr marL="0" algn="l" defTabSz="961476" rtl="0" eaLnBrk="1" latinLnBrk="0" hangingPunct="1">
              <a:defRPr lang="de-DE" sz="900" kern="120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</a:lstStyle>
          <a:p>
            <a:fld id="{C3E6ABF3-A789-4C9C-968E-7D41A6C14B3A}" type="slidenum">
              <a:rPr>
                <a:solidFill>
                  <a:srgbClr val="00644C"/>
                </a:solidFill>
              </a:rPr>
              <a:pPr/>
              <a:t>‹Nr.›</a:t>
            </a:fld>
            <a:endParaRPr>
              <a:solidFill>
                <a:srgbClr val="00644C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769183" y="6856570"/>
            <a:ext cx="4846532" cy="398307"/>
          </a:xfrm>
          <a:prstGeom prst="rect">
            <a:avLst/>
          </a:prstGeom>
          <a:noFill/>
        </p:spPr>
        <p:txBody>
          <a:bodyPr wrap="square" lIns="84282" tIns="42141" rIns="84282" bIns="42141" rtlCol="0" anchor="ctr">
            <a:noAutofit/>
          </a:bodyPr>
          <a:lstStyle/>
          <a:p>
            <a:pPr algn="ctr"/>
            <a:r>
              <a:rPr lang="de-DE" sz="900" smtClean="0">
                <a:solidFill>
                  <a:srgbClr val="00644C"/>
                </a:solidFill>
                <a:cs typeface="Arial"/>
              </a:rPr>
              <a:t>© 2016 RADTKE &amp; ASSOCIATES, Gesellschaft für Unternehmensberatung mbH</a:t>
            </a:r>
          </a:p>
        </p:txBody>
      </p:sp>
      <p:cxnSp>
        <p:nvCxnSpPr>
          <p:cNvPr id="7" name="Gerade Verbindung 6"/>
          <p:cNvCxnSpPr/>
          <p:nvPr/>
        </p:nvCxnSpPr>
        <p:spPr>
          <a:xfrm>
            <a:off x="-3564" y="6858072"/>
            <a:ext cx="10385425" cy="0"/>
          </a:xfrm>
          <a:prstGeom prst="line">
            <a:avLst/>
          </a:prstGeom>
          <a:ln w="95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374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</p:sldLayoutIdLst>
  <p:hf hdr="0" ftr="0" dt="0"/>
  <p:txStyles>
    <p:titleStyle>
      <a:lvl1pPr algn="ctr" defTabSz="48068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506" indent="-360506" algn="l" defTabSz="48068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1102" indent="-300425" algn="l" defTabSz="480680" rtl="0" eaLnBrk="1" latinLnBrk="0" hangingPunct="1">
        <a:spcBef>
          <a:spcPct val="20000"/>
        </a:spcBef>
        <a:buFont typeface="Arial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698" indent="-240338" algn="l" defTabSz="480680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82374" indent="-240338" algn="l" defTabSz="48068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3053" indent="-240338" algn="l" defTabSz="480680" rtl="0" eaLnBrk="1" latinLnBrk="0" hangingPunct="1">
        <a:spcBef>
          <a:spcPct val="20000"/>
        </a:spcBef>
        <a:buFont typeface="Arial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43730" indent="-240338" algn="l" defTabSz="48068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4409" indent="-240338" algn="l" defTabSz="48068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5088" indent="-240338" algn="l" defTabSz="48068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5768" indent="-240338" algn="l" defTabSz="48068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680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357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034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2713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3392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4070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4748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5430" algn="l" defTabSz="4806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Digitalisierung der Arbeit 4.0 </a:t>
            </a:r>
            <a:br>
              <a:rPr lang="de-DE" dirty="0" smtClean="0"/>
            </a:br>
            <a:r>
              <a:rPr lang="de-DE" dirty="0" smtClean="0"/>
              <a:t> </a:t>
            </a:r>
            <a:r>
              <a:rPr lang="de-DE" sz="2700" dirty="0" smtClean="0"/>
              <a:t>Herausforderung für die Wohnungswirtschaft?</a:t>
            </a:r>
            <a:endParaRPr lang="de-DE" sz="27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Beate Vaupel-Möller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1744972" y="4121354"/>
            <a:ext cx="6855484" cy="628432"/>
          </a:xfrm>
        </p:spPr>
        <p:txBody>
          <a:bodyPr/>
          <a:lstStyle/>
          <a:p>
            <a:r>
              <a:rPr lang="de-DE" dirty="0" smtClean="0"/>
              <a:t>Bielefeld, 27.09.2016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299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smtClean="0"/>
              <a:t>Inhaltsverzeichnis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8" name="Textplatzhalter 1"/>
          <p:cNvSpPr txBox="1">
            <a:spLocks/>
          </p:cNvSpPr>
          <p:nvPr/>
        </p:nvSpPr>
        <p:spPr>
          <a:xfrm>
            <a:off x="945601" y="2179821"/>
            <a:ext cx="8485269" cy="4385188"/>
          </a:xfrm>
          <a:prstGeom prst="rect">
            <a:avLst/>
          </a:prstGeom>
        </p:spPr>
        <p:txBody>
          <a:bodyPr vert="horz" lIns="84282" tIns="42141" rIns="84282" bIns="42141"/>
          <a:lstStyle>
            <a:lvl1pPr marL="926661" indent="-359925" algn="l" defTabSz="441896" rtl="0" eaLnBrk="1" latinLnBrk="0" hangingPunct="1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8331696" algn="r"/>
              </a:tabLst>
              <a:defRPr sz="1800" b="1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293545" indent="-358701" algn="l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+mj-lt"/>
              <a:buAutoNum type="alphaLcParenR"/>
              <a:tabLst>
                <a:tab pos="8331696" algn="r"/>
              </a:tabLst>
              <a:defRPr sz="17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20169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2374" indent="-240338" algn="l" defTabSz="48068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3053" indent="-240338" algn="l" defTabSz="480680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3730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4409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508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576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romanUcPeriod"/>
            </a:pPr>
            <a:r>
              <a:rPr lang="de-DE" dirty="0"/>
              <a:t>Einführung</a:t>
            </a:r>
          </a:p>
          <a:p>
            <a:pPr>
              <a:buFont typeface="+mj-lt"/>
              <a:buAutoNum type="romanUcPeriod"/>
            </a:pPr>
            <a:r>
              <a:rPr lang="de-DE" dirty="0"/>
              <a:t>Schaffung einer gemeinsamen Grundlage für die Diskussion </a:t>
            </a:r>
          </a:p>
          <a:p>
            <a:pPr>
              <a:buFont typeface="+mj-lt"/>
              <a:buAutoNum type="romanUcPeriod"/>
            </a:pPr>
            <a:r>
              <a:rPr lang="de-DE" dirty="0"/>
              <a:t>Relevanz der technologischen Entwicklung für die Wohnungswirtschaft</a:t>
            </a:r>
          </a:p>
          <a:p>
            <a:pPr>
              <a:buFont typeface="+mj-lt"/>
              <a:buAutoNum type="romanUcPeriod"/>
            </a:pPr>
            <a:r>
              <a:rPr lang="de-DE" dirty="0"/>
              <a:t>Handlungsfelder für HR und Organisation</a:t>
            </a:r>
          </a:p>
          <a:p>
            <a:pPr>
              <a:buFont typeface="+mj-lt"/>
              <a:buAutoNum type="romanUcPeriod"/>
            </a:pPr>
            <a:r>
              <a:rPr lang="de-DE" dirty="0" smtClean="0"/>
              <a:t>Diskussion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130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673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Digitalisierung der Arbeit 4.0 – Worüber reden wir?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I. Einführung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027843" y="2165503"/>
            <a:ext cx="8721127" cy="4432744"/>
          </a:xfrm>
        </p:spPr>
        <p:txBody>
          <a:bodyPr/>
          <a:lstStyle/>
          <a:p>
            <a:r>
              <a:rPr lang="de-DE" dirty="0" smtClean="0"/>
              <a:t>„Die </a:t>
            </a:r>
            <a:r>
              <a:rPr lang="de-DE" dirty="0"/>
              <a:t>Digitalisierung verändert Arbeit auf dramatische </a:t>
            </a:r>
            <a:r>
              <a:rPr lang="de-DE" dirty="0" smtClean="0"/>
              <a:t>Weise“:</a:t>
            </a:r>
            <a:endParaRPr lang="de-DE" dirty="0"/>
          </a:p>
          <a:p>
            <a:pPr lvl="1"/>
            <a:r>
              <a:rPr lang="de-DE" dirty="0"/>
              <a:t>Maschinen ersetzen </a:t>
            </a:r>
            <a:r>
              <a:rPr lang="de-DE" dirty="0" smtClean="0"/>
              <a:t>Mitarbeiter</a:t>
            </a:r>
            <a:endParaRPr lang="de-DE" dirty="0"/>
          </a:p>
          <a:p>
            <a:pPr lvl="1"/>
            <a:r>
              <a:rPr lang="de-DE" dirty="0"/>
              <a:t>Kunden kooperieren mit </a:t>
            </a:r>
            <a:r>
              <a:rPr lang="de-DE" dirty="0" smtClean="0"/>
              <a:t>Computern</a:t>
            </a:r>
            <a:endParaRPr lang="de-DE" dirty="0"/>
          </a:p>
          <a:p>
            <a:pPr lvl="1"/>
            <a:r>
              <a:rPr lang="de-DE" dirty="0"/>
              <a:t>Unternehmen lösen sich </a:t>
            </a:r>
            <a:r>
              <a:rPr lang="de-DE" dirty="0" smtClean="0"/>
              <a:t>auf</a:t>
            </a:r>
            <a:endParaRPr lang="de-DE" dirty="0"/>
          </a:p>
          <a:p>
            <a:pPr lvl="1"/>
            <a:r>
              <a:rPr lang="de-DE" dirty="0"/>
              <a:t>Arbeitnehmer verweigern die </a:t>
            </a:r>
            <a:r>
              <a:rPr lang="de-DE" dirty="0" smtClean="0"/>
              <a:t>Hierarchie</a:t>
            </a:r>
            <a:endParaRPr lang="de-DE" dirty="0"/>
          </a:p>
          <a:p>
            <a:r>
              <a:rPr lang="de-DE" dirty="0" smtClean="0"/>
              <a:t>„HR </a:t>
            </a:r>
            <a:r>
              <a:rPr lang="de-DE" dirty="0"/>
              <a:t>muss handeln</a:t>
            </a:r>
            <a:r>
              <a:rPr lang="de-DE" dirty="0" smtClean="0"/>
              <a:t>“* ?!</a:t>
            </a:r>
            <a:endParaRPr lang="de-DE" dirty="0"/>
          </a:p>
          <a:p>
            <a:r>
              <a:rPr lang="de-DE" dirty="0" smtClean="0"/>
              <a:t>Sicher ist:</a:t>
            </a:r>
            <a:endParaRPr lang="de-DE" dirty="0"/>
          </a:p>
          <a:p>
            <a:pPr lvl="1"/>
            <a:r>
              <a:rPr lang="de-DE" dirty="0"/>
              <a:t>D</a:t>
            </a:r>
            <a:r>
              <a:rPr lang="de-DE" dirty="0" smtClean="0"/>
              <a:t>ie </a:t>
            </a:r>
            <a:r>
              <a:rPr lang="de-DE" dirty="0"/>
              <a:t>Arbeit der Zukunft wird vernetzter, digitaler, </a:t>
            </a:r>
            <a:r>
              <a:rPr lang="de-DE" dirty="0" smtClean="0"/>
              <a:t>flexibler</a:t>
            </a:r>
            <a:endParaRPr lang="de-DE" dirty="0"/>
          </a:p>
          <a:p>
            <a:pPr lvl="1"/>
            <a:r>
              <a:rPr lang="de-DE" dirty="0"/>
              <a:t>D</a:t>
            </a:r>
            <a:r>
              <a:rPr lang="de-DE" dirty="0" smtClean="0"/>
              <a:t>er </a:t>
            </a:r>
            <a:r>
              <a:rPr lang="de-DE" dirty="0"/>
              <a:t>Einsatz von cyber-physischen Systemen wird die Industrie nachhaltig </a:t>
            </a:r>
            <a:r>
              <a:rPr lang="de-DE" dirty="0" smtClean="0"/>
              <a:t>revolutionieren</a:t>
            </a:r>
            <a:endParaRPr lang="de-DE" dirty="0"/>
          </a:p>
          <a:p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1062318" y="6669741"/>
            <a:ext cx="34827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/>
              <a:t>*Telekom/</a:t>
            </a:r>
            <a:r>
              <a:rPr lang="de-DE" sz="900" dirty="0" err="1" smtClean="0"/>
              <a:t>St.Gallen</a:t>
            </a:r>
            <a:r>
              <a:rPr lang="de-DE" sz="900" dirty="0"/>
              <a:t>: Arbeit 4.0  Megatrends Digitaler </a:t>
            </a:r>
            <a:r>
              <a:rPr lang="de-DE" sz="900" dirty="0" smtClean="0"/>
              <a:t>Arbeit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22709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Die Maschinen lernen das Denken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de-DE" dirty="0">
                <a:solidFill>
                  <a:srgbClr val="00644C"/>
                </a:solidFill>
              </a:rPr>
              <a:t>I. </a:t>
            </a:r>
            <a:r>
              <a:rPr lang="de-DE" dirty="0" smtClean="0">
                <a:solidFill>
                  <a:srgbClr val="00644C"/>
                </a:solidFill>
              </a:rPr>
              <a:t>Einführung</a:t>
            </a:r>
            <a:endParaRPr lang="de-DE" sz="1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039718" y="2165503"/>
            <a:ext cx="8721127" cy="4432744"/>
          </a:xfrm>
        </p:spPr>
        <p:txBody>
          <a:bodyPr/>
          <a:lstStyle/>
          <a:p>
            <a:r>
              <a:rPr lang="de-DE" dirty="0"/>
              <a:t>Das digitale Zeitalter wird durch zwei Grundzüge geprägt:</a:t>
            </a:r>
          </a:p>
          <a:p>
            <a:pPr lvl="1"/>
            <a:r>
              <a:rPr lang="de-DE" dirty="0" smtClean="0"/>
              <a:t>Die </a:t>
            </a:r>
            <a:r>
              <a:rPr lang="de-DE" dirty="0"/>
              <a:t>Speicherung von Informationen in der für Computer </a:t>
            </a:r>
            <a:r>
              <a:rPr lang="de-DE" dirty="0" smtClean="0"/>
              <a:t>verständliche                   </a:t>
            </a:r>
            <a:r>
              <a:rPr lang="de-DE" dirty="0"/>
              <a:t>0/1 Codierung</a:t>
            </a:r>
          </a:p>
          <a:p>
            <a:pPr lvl="1"/>
            <a:r>
              <a:rPr lang="de-DE" dirty="0"/>
              <a:t>D</a:t>
            </a:r>
            <a:r>
              <a:rPr lang="de-DE" dirty="0" smtClean="0"/>
              <a:t>ie </a:t>
            </a:r>
            <a:r>
              <a:rPr lang="de-DE" dirty="0"/>
              <a:t>Nutzung der digitalen Codes zur Definition maschineller Algorithmen in Form  von Software</a:t>
            </a:r>
          </a:p>
          <a:p>
            <a:r>
              <a:rPr lang="de-DE" dirty="0"/>
              <a:t>Mit dem Anwachsen und der Vernetzung digitaler Datenbestände wachsen die Anwendungsmöglichkeiten</a:t>
            </a:r>
          </a:p>
          <a:p>
            <a:r>
              <a:rPr lang="de-DE" dirty="0" smtClean="0"/>
              <a:t>Die </a:t>
            </a:r>
            <a:r>
              <a:rPr lang="de-DE" dirty="0"/>
              <a:t>Elektronik erlaubt es digitalen Maschinen, Informationen zu verstehen, darauf zu reagieren und selbst Informationen weiter zu geben</a:t>
            </a:r>
          </a:p>
          <a:p>
            <a:r>
              <a:rPr lang="de-DE" dirty="0" smtClean="0"/>
              <a:t>Mit </a:t>
            </a:r>
            <a:r>
              <a:rPr lang="de-DE" dirty="0"/>
              <a:t>jeder Verbesserung der Programmcodes, der Sensorik und der Steuerungstechnik werden Maschinen selbständiger, intelligenter, effizienter und unabhängiger von menschlicher </a:t>
            </a:r>
            <a:r>
              <a:rPr lang="de-DE" dirty="0" smtClean="0"/>
              <a:t>Steuerung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64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Die Folge – Substitution statt Subvention?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de-DE" dirty="0">
                <a:solidFill>
                  <a:srgbClr val="00644C"/>
                </a:solidFill>
              </a:rPr>
              <a:t>I. </a:t>
            </a:r>
            <a:r>
              <a:rPr lang="de-DE" dirty="0" smtClean="0">
                <a:solidFill>
                  <a:srgbClr val="00644C"/>
                </a:solidFill>
              </a:rPr>
              <a:t>Einführung</a:t>
            </a:r>
            <a:endParaRPr lang="de-DE" dirty="0">
              <a:solidFill>
                <a:srgbClr val="00644C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039718" y="2165503"/>
            <a:ext cx="8721127" cy="4432744"/>
          </a:xfrm>
        </p:spPr>
        <p:txBody>
          <a:bodyPr/>
          <a:lstStyle/>
          <a:p>
            <a:r>
              <a:rPr lang="de-DE" dirty="0"/>
              <a:t>Die </a:t>
            </a:r>
            <a:r>
              <a:rPr lang="de-DE" dirty="0" smtClean="0"/>
              <a:t>digitale </a:t>
            </a:r>
            <a:r>
              <a:rPr lang="de-DE" dirty="0"/>
              <a:t>Technik wird </a:t>
            </a:r>
            <a:r>
              <a:rPr lang="de-DE" dirty="0" smtClean="0"/>
              <a:t>relevante Auswirkungen </a:t>
            </a:r>
            <a:r>
              <a:rPr lang="de-DE" dirty="0"/>
              <a:t>auf die Arbeitswelt haben, insbesondere in Bezug </a:t>
            </a:r>
            <a:r>
              <a:rPr lang="de-DE" dirty="0" smtClean="0"/>
              <a:t>auf:</a:t>
            </a:r>
            <a:endParaRPr lang="de-DE" dirty="0"/>
          </a:p>
          <a:p>
            <a:pPr lvl="1"/>
            <a:r>
              <a:rPr lang="de-DE" sz="1800" dirty="0"/>
              <a:t>Produktivität/Beschäftigung</a:t>
            </a:r>
          </a:p>
          <a:p>
            <a:pPr lvl="1"/>
            <a:r>
              <a:rPr lang="de-DE" sz="1800" dirty="0"/>
              <a:t>Kompetenzen und Qualifikationsbedarf</a:t>
            </a:r>
          </a:p>
          <a:p>
            <a:pPr lvl="1"/>
            <a:r>
              <a:rPr lang="de-DE" sz="1800" dirty="0"/>
              <a:t>Flexibilisierung (Arbeitsteilung/Raum und Zeit) </a:t>
            </a:r>
          </a:p>
          <a:p>
            <a:pPr lvl="1"/>
            <a:r>
              <a:rPr lang="de-DE" sz="1800" dirty="0"/>
              <a:t>Organisation</a:t>
            </a:r>
          </a:p>
          <a:p>
            <a:pPr lvl="1"/>
            <a:r>
              <a:rPr lang="de-DE" sz="1800" dirty="0"/>
              <a:t>Unternehmenskultur</a:t>
            </a:r>
          </a:p>
          <a:p>
            <a:r>
              <a:rPr lang="de-DE" dirty="0"/>
              <a:t>Über die Folgen der Auswirkungen gibt es unterschiedliche Theorien, </a:t>
            </a:r>
            <a:r>
              <a:rPr lang="de-DE" dirty="0" smtClean="0"/>
              <a:t>aber:</a:t>
            </a:r>
            <a:endParaRPr lang="de-DE" dirty="0"/>
          </a:p>
          <a:p>
            <a:pPr lvl="1"/>
            <a:r>
              <a:rPr lang="de-DE" dirty="0"/>
              <a:t>Technik ist nicht gleich Technik</a:t>
            </a:r>
          </a:p>
          <a:p>
            <a:pPr lvl="1"/>
            <a:r>
              <a:rPr lang="de-DE" dirty="0"/>
              <a:t>Nicht jede Branche wird im gleichen Maße betroffen </a:t>
            </a:r>
            <a:r>
              <a:rPr lang="de-DE" dirty="0" smtClean="0"/>
              <a:t>sein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062318" y="6669741"/>
            <a:ext cx="34827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/>
              <a:t>*Telekom/</a:t>
            </a:r>
            <a:r>
              <a:rPr lang="de-DE" sz="900" dirty="0" err="1" smtClean="0"/>
              <a:t>St.Gallen</a:t>
            </a:r>
            <a:r>
              <a:rPr lang="de-DE" sz="900" dirty="0"/>
              <a:t>: Arbeit 4.0  Megatrends Digitaler </a:t>
            </a:r>
            <a:r>
              <a:rPr lang="de-DE" sz="900" dirty="0" smtClean="0"/>
              <a:t>Arbeit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9909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Hat die Wohnungswirtschaft Handlungsbedarf?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de-DE" dirty="0">
                <a:solidFill>
                  <a:srgbClr val="00644C"/>
                </a:solidFill>
              </a:rPr>
              <a:t>I. </a:t>
            </a:r>
            <a:r>
              <a:rPr lang="de-DE" dirty="0" smtClean="0">
                <a:solidFill>
                  <a:srgbClr val="00644C"/>
                </a:solidFill>
              </a:rPr>
              <a:t>Einführung</a:t>
            </a:r>
            <a:endParaRPr lang="de-DE" sz="1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039718" y="2165503"/>
            <a:ext cx="8721127" cy="4432744"/>
          </a:xfrm>
        </p:spPr>
        <p:txBody>
          <a:bodyPr/>
          <a:lstStyle/>
          <a:p>
            <a:pPr marL="397423" indent="0">
              <a:buNone/>
            </a:pPr>
            <a:r>
              <a:rPr lang="de-DE" dirty="0">
                <a:solidFill>
                  <a:srgbClr val="00644C"/>
                </a:solidFill>
              </a:rPr>
              <a:t>Ziel meines heutigen Vortrages:</a:t>
            </a:r>
          </a:p>
          <a:p>
            <a:pPr marL="757348" lvl="1" defTabSz="480620">
              <a:spcBef>
                <a:spcPts val="1200"/>
              </a:spcBef>
              <a:buSzPct val="100000"/>
              <a:buBlip>
                <a:blip r:embed="rId3"/>
              </a:buBlip>
            </a:pPr>
            <a:r>
              <a:rPr lang="de-DE" sz="1800" dirty="0">
                <a:latin typeface="Arial"/>
                <a:cs typeface="Arial"/>
              </a:rPr>
              <a:t>Schaffung einer gemeinsamen Grundlage für die Diskussion</a:t>
            </a:r>
          </a:p>
          <a:p>
            <a:pPr marL="757348" lvl="1" defTabSz="480620">
              <a:spcBef>
                <a:spcPts val="1200"/>
              </a:spcBef>
              <a:buSzPct val="100000"/>
              <a:buBlip>
                <a:blip r:embed="rId3"/>
              </a:buBlip>
            </a:pPr>
            <a:r>
              <a:rPr lang="de-DE" sz="1800" dirty="0" smtClean="0">
                <a:latin typeface="Arial"/>
                <a:cs typeface="Arial"/>
              </a:rPr>
              <a:t>Bewertung der Relevanz </a:t>
            </a:r>
            <a:r>
              <a:rPr lang="de-DE" sz="1800" dirty="0">
                <a:latin typeface="Arial"/>
                <a:cs typeface="Arial"/>
              </a:rPr>
              <a:t>für die Wohnungswirtschaft</a:t>
            </a:r>
          </a:p>
          <a:p>
            <a:pPr marL="757348" lvl="1" defTabSz="480620">
              <a:spcBef>
                <a:spcPts val="1200"/>
              </a:spcBef>
              <a:buSzPct val="100000"/>
              <a:buBlip>
                <a:blip r:embed="rId3"/>
              </a:buBlip>
            </a:pPr>
            <a:r>
              <a:rPr lang="de-DE" sz="1800" dirty="0">
                <a:latin typeface="Arial"/>
                <a:cs typeface="Arial"/>
              </a:rPr>
              <a:t>Gemeinsame Identifikation möglicher Handlungsfelder für HR und Organisation großer Wohnungsunternehmen (kurz-, mittel- und langfristig)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03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romanUcPeriod" startAt="2"/>
            </a:pPr>
            <a:r>
              <a:rPr lang="de-DE" dirty="0" smtClean="0"/>
              <a:t>Schaffung einer gemeinsamen Grundlage für die Diskussion 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3826096" y="3788808"/>
            <a:ext cx="4698352" cy="2631492"/>
          </a:xfrm>
        </p:spPr>
        <p:txBody>
          <a:bodyPr/>
          <a:lstStyle/>
          <a:p>
            <a:pPr algn="just">
              <a:buClr>
                <a:srgbClr val="00644C"/>
              </a:buClr>
            </a:pPr>
            <a:r>
              <a:rPr lang="de-DE" dirty="0" smtClean="0"/>
              <a:t>Grundzüge der technologischen Entwicklung</a:t>
            </a:r>
          </a:p>
          <a:p>
            <a:pPr algn="just">
              <a:buClr>
                <a:srgbClr val="00644C"/>
              </a:buClr>
            </a:pPr>
            <a:r>
              <a:rPr lang="de-DE" dirty="0" smtClean="0"/>
              <a:t>Technologische Entwicklungen im digitalen Umfeld</a:t>
            </a:r>
          </a:p>
          <a:p>
            <a:pPr algn="just">
              <a:buClr>
                <a:srgbClr val="00644C"/>
              </a:buClr>
            </a:pPr>
            <a:r>
              <a:rPr lang="de-DE" dirty="0" smtClean="0"/>
              <a:t>Rahmenbedingungen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56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1566041" y="3705303"/>
            <a:ext cx="3541986" cy="982312"/>
          </a:xfrm>
          <a:prstGeom prst="rect">
            <a:avLst/>
          </a:prstGeom>
          <a:solidFill>
            <a:srgbClr val="F5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"/>
            <a:r>
              <a:rPr lang="de-DE" sz="1200" dirty="0" smtClean="0">
                <a:solidFill>
                  <a:schemeClr val="tx1"/>
                </a:solidFill>
              </a:rPr>
              <a:t>Digitalisierung </a:t>
            </a:r>
            <a:r>
              <a:rPr lang="de-DE" sz="1200" dirty="0">
                <a:solidFill>
                  <a:schemeClr val="tx1"/>
                </a:solidFill>
              </a:rPr>
              <a:t>bedeutet die Aufbereitung von Informationen zur Verarbeitung oder Speicherung in einem digitaltechnischem System.</a:t>
            </a: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Die digitale Technik kann in vier </a:t>
            </a:r>
            <a:r>
              <a:rPr lang="de-DE" dirty="0" smtClean="0"/>
              <a:t>Entwicklungs-bereiche </a:t>
            </a:r>
            <a:r>
              <a:rPr lang="de-DE" dirty="0"/>
              <a:t>geordnet </a:t>
            </a:r>
            <a:r>
              <a:rPr lang="de-DE" dirty="0" smtClean="0"/>
              <a:t>werden 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II. Grundlagen         a) Grundzüge </a:t>
            </a:r>
            <a:r>
              <a:rPr lang="de-DE" dirty="0"/>
              <a:t>der technologischen </a:t>
            </a:r>
            <a:r>
              <a:rPr lang="de-DE" dirty="0" smtClean="0"/>
              <a:t>Entwicklung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1566041" y="1944419"/>
            <a:ext cx="7304690" cy="462455"/>
          </a:xfrm>
          <a:prstGeom prst="rect">
            <a:avLst/>
          </a:prstGeom>
          <a:solidFill>
            <a:srgbClr val="D1D5FF"/>
          </a:solidFill>
          <a:ln>
            <a:noFill/>
          </a:ln>
          <a:effectLst>
            <a:outerShdw blurRad="12700" dist="12700" dir="60000" sx="1000" sy="1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Sensorik, Steuerungstechnik, Robotik</a:t>
            </a:r>
          </a:p>
        </p:txBody>
      </p:sp>
      <p:sp>
        <p:nvSpPr>
          <p:cNvPr id="7" name="Rechteck 6"/>
          <p:cNvSpPr/>
          <p:nvPr/>
        </p:nvSpPr>
        <p:spPr>
          <a:xfrm>
            <a:off x="1566041" y="3195153"/>
            <a:ext cx="3541986" cy="472965"/>
          </a:xfrm>
          <a:prstGeom prst="rect">
            <a:avLst/>
          </a:prstGeom>
          <a:solidFill>
            <a:srgbClr val="D1D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Digitalisierung der Information, Informationsplattformen</a:t>
            </a:r>
          </a:p>
        </p:txBody>
      </p:sp>
      <p:sp>
        <p:nvSpPr>
          <p:cNvPr id="9" name="Rechteck 8"/>
          <p:cNvSpPr/>
          <p:nvPr/>
        </p:nvSpPr>
        <p:spPr>
          <a:xfrm>
            <a:off x="5320273" y="3195153"/>
            <a:ext cx="3550458" cy="472965"/>
          </a:xfrm>
          <a:prstGeom prst="rect">
            <a:avLst/>
          </a:prstGeom>
          <a:solidFill>
            <a:srgbClr val="D1D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"/>
            <a:r>
              <a:rPr lang="de-DE" sz="1400" b="1" dirty="0">
                <a:solidFill>
                  <a:schemeClr val="tx1"/>
                </a:solidFill>
              </a:rPr>
              <a:t>Software, Künstliche Intelligenz, </a:t>
            </a:r>
            <a:endParaRPr lang="de-DE" sz="1400" b="1" dirty="0" smtClean="0">
              <a:solidFill>
                <a:schemeClr val="tx1"/>
              </a:solidFill>
            </a:endParaRPr>
          </a:p>
          <a:p>
            <a:pPr algn="ctr" fontAlgn="b"/>
            <a:r>
              <a:rPr lang="de-DE" sz="1400" b="1" dirty="0" smtClean="0">
                <a:solidFill>
                  <a:schemeClr val="tx1"/>
                </a:solidFill>
              </a:rPr>
              <a:t>Big Data </a:t>
            </a:r>
            <a:r>
              <a:rPr lang="de-DE" sz="1400" b="1" dirty="0">
                <a:solidFill>
                  <a:schemeClr val="tx1"/>
                </a:solidFill>
              </a:rPr>
              <a:t>Analytics</a:t>
            </a:r>
          </a:p>
        </p:txBody>
      </p:sp>
      <p:sp>
        <p:nvSpPr>
          <p:cNvPr id="10" name="Rechteck 9"/>
          <p:cNvSpPr/>
          <p:nvPr/>
        </p:nvSpPr>
        <p:spPr>
          <a:xfrm>
            <a:off x="1566041" y="5838097"/>
            <a:ext cx="7304690" cy="462455"/>
          </a:xfrm>
          <a:prstGeom prst="rect">
            <a:avLst/>
          </a:prstGeom>
          <a:solidFill>
            <a:srgbClr val="D1D5FF"/>
          </a:solidFill>
          <a:ln>
            <a:noFill/>
          </a:ln>
          <a:effectLst>
            <a:outerShdw blurRad="12700" dist="12700" dir="60000" sx="1000" sy="1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Speicher- und Übertragungstechnik, Internet-Kommunikation, Cloud Computing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566041" y="2448914"/>
            <a:ext cx="7304690" cy="29429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"/>
            <a:r>
              <a:rPr lang="de-DE" sz="1200" dirty="0">
                <a:solidFill>
                  <a:schemeClr val="tx1"/>
                </a:solidFill>
              </a:rPr>
              <a:t>Bildet die Schnittstelle zwischen Computer und mechanischem </a:t>
            </a:r>
            <a:r>
              <a:rPr lang="de-DE" sz="1200" dirty="0" smtClean="0">
                <a:solidFill>
                  <a:schemeClr val="tx1"/>
                </a:solidFill>
              </a:rPr>
              <a:t>Apparat.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566041" y="2785244"/>
            <a:ext cx="7304690" cy="294290"/>
          </a:xfrm>
          <a:prstGeom prst="rect">
            <a:avLst/>
          </a:prstGeom>
          <a:solidFill>
            <a:srgbClr val="F5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"/>
            <a:r>
              <a:rPr lang="de-DE" sz="1200" dirty="0">
                <a:solidFill>
                  <a:schemeClr val="tx1"/>
                </a:solidFill>
              </a:rPr>
              <a:t>Die Weiterentwicklung ist Basis für die selbständige Interaktion von Maschinen und </a:t>
            </a:r>
            <a:r>
              <a:rPr lang="de-DE" sz="1200" dirty="0" smtClean="0">
                <a:solidFill>
                  <a:schemeClr val="tx1"/>
                </a:solidFill>
              </a:rPr>
              <a:t>Waren.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566041" y="4724403"/>
            <a:ext cx="3541986" cy="982721"/>
          </a:xfrm>
          <a:prstGeom prst="rect">
            <a:avLst/>
          </a:prstGeom>
          <a:solidFill>
            <a:srgbClr val="F5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"/>
            <a:r>
              <a:rPr lang="de-DE" sz="1200" dirty="0">
                <a:solidFill>
                  <a:schemeClr val="tx1"/>
                </a:solidFill>
              </a:rPr>
              <a:t>Informationsplattformen erlauben den Zugriff auf einen erheblichen Teil der weltweit verfügbaren </a:t>
            </a:r>
            <a:r>
              <a:rPr lang="de-DE" sz="1200" dirty="0" smtClean="0">
                <a:solidFill>
                  <a:schemeClr val="tx1"/>
                </a:solidFill>
              </a:rPr>
              <a:t>Informationen.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5320273" y="3715007"/>
            <a:ext cx="3550458" cy="636281"/>
          </a:xfrm>
          <a:prstGeom prst="rect">
            <a:avLst/>
          </a:prstGeom>
          <a:solidFill>
            <a:srgbClr val="F5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"/>
            <a:r>
              <a:rPr lang="de-DE" sz="1200" dirty="0">
                <a:solidFill>
                  <a:schemeClr val="tx1"/>
                </a:solidFill>
              </a:rPr>
              <a:t>Software ermöglicht die maschinelle Verarbeitung von Informationen. Durchdringung in fast alle Arbeits- und Lebensbereichen</a:t>
            </a:r>
            <a:r>
              <a:rPr lang="de-DE" sz="1200" dirty="0" smtClean="0">
                <a:solidFill>
                  <a:schemeClr val="tx1"/>
                </a:solidFill>
              </a:rPr>
              <a:t>.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320273" y="4398177"/>
            <a:ext cx="3550458" cy="799195"/>
          </a:xfrm>
          <a:prstGeom prst="rect">
            <a:avLst/>
          </a:prstGeom>
          <a:solidFill>
            <a:srgbClr val="F5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"/>
            <a:r>
              <a:rPr lang="de-DE" sz="1200" dirty="0">
                <a:solidFill>
                  <a:schemeClr val="tx1"/>
                </a:solidFill>
              </a:rPr>
              <a:t>Künstliche Intelligenz bildet menschliche </a:t>
            </a:r>
            <a:r>
              <a:rPr lang="de-DE" sz="1200" dirty="0" smtClean="0">
                <a:solidFill>
                  <a:schemeClr val="tx1"/>
                </a:solidFill>
              </a:rPr>
              <a:t>Vorgehensweisen </a:t>
            </a:r>
            <a:r>
              <a:rPr lang="de-DE" sz="1200" dirty="0">
                <a:solidFill>
                  <a:schemeClr val="tx1"/>
                </a:solidFill>
              </a:rPr>
              <a:t>der Problemlösung auf Computern </a:t>
            </a:r>
            <a:r>
              <a:rPr lang="de-DE" sz="1200" dirty="0" smtClean="0">
                <a:solidFill>
                  <a:schemeClr val="tx1"/>
                </a:solidFill>
              </a:rPr>
              <a:t>ab. </a:t>
            </a:r>
            <a:r>
              <a:rPr lang="de-DE" sz="1200" dirty="0">
                <a:solidFill>
                  <a:schemeClr val="tx1"/>
                </a:solidFill>
              </a:rPr>
              <a:t>Der Computer versteht und wird entscheidungsfähig.</a:t>
            </a:r>
          </a:p>
        </p:txBody>
      </p:sp>
      <p:sp>
        <p:nvSpPr>
          <p:cNvPr id="17" name="Rechteck 16"/>
          <p:cNvSpPr/>
          <p:nvPr/>
        </p:nvSpPr>
        <p:spPr>
          <a:xfrm>
            <a:off x="5320273" y="5244262"/>
            <a:ext cx="3550458" cy="462862"/>
          </a:xfrm>
          <a:prstGeom prst="rect">
            <a:avLst/>
          </a:prstGeom>
          <a:solidFill>
            <a:srgbClr val="F5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"/>
            <a:r>
              <a:rPr lang="de-DE" sz="1200" dirty="0">
                <a:solidFill>
                  <a:schemeClr val="tx1"/>
                </a:solidFill>
              </a:rPr>
              <a:t>Big Data Analytics erkennt Muster aus unstrukturierten Daten.</a:t>
            </a:r>
          </a:p>
        </p:txBody>
      </p:sp>
      <p:sp>
        <p:nvSpPr>
          <p:cNvPr id="18" name="Rechteck 17"/>
          <p:cNvSpPr/>
          <p:nvPr/>
        </p:nvSpPr>
        <p:spPr>
          <a:xfrm>
            <a:off x="1566041" y="6337340"/>
            <a:ext cx="7304690" cy="301810"/>
          </a:xfrm>
          <a:prstGeom prst="rect">
            <a:avLst/>
          </a:prstGeom>
          <a:solidFill>
            <a:srgbClr val="F5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"/>
            <a:r>
              <a:rPr lang="de-DE" sz="1200" dirty="0">
                <a:solidFill>
                  <a:schemeClr val="tx1"/>
                </a:solidFill>
              </a:rPr>
              <a:t>Erlaubt den Austausch von Informationen zwischen elektronischen Geräten.</a:t>
            </a:r>
          </a:p>
        </p:txBody>
      </p:sp>
    </p:spTree>
    <p:extLst>
      <p:ext uri="{BB962C8B-B14F-4D97-AF65-F5344CB8AC3E}">
        <p14:creationId xmlns:p14="http://schemas.microsoft.com/office/powerpoint/2010/main" val="166235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Welche relevanten Entwicklungen gibt es?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08000" indent="-576000"/>
            <a:r>
              <a:rPr lang="de-DE" dirty="0" smtClean="0"/>
              <a:t>II. Grundlagen         b) Technologische Entwicklungen im digitalen Umfeld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13" name="Textplatzhalter 2"/>
          <p:cNvSpPr txBox="1">
            <a:spLocks/>
          </p:cNvSpPr>
          <p:nvPr/>
        </p:nvSpPr>
        <p:spPr>
          <a:xfrm>
            <a:off x="6206827" y="2383629"/>
            <a:ext cx="3368100" cy="4019392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757348" indent="-359925" algn="just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 lang="de-DE" sz="1800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1136024" indent="-359925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/>
              <a:defRPr sz="17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520509" indent="-360288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Symbol" pitchFamily="18" charset="2"/>
              <a:buChar char="-"/>
              <a:defRPr sz="1700" kern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3pPr>
            <a:lvl4pPr marL="1520509" indent="-360288" algn="l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Arial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3053" indent="-240338" algn="l" defTabSz="480680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3730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4409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508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576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Wie ist der aktuelle Stand?</a:t>
            </a:r>
          </a:p>
          <a:p>
            <a:pPr marL="397423" indent="0" algn="l">
              <a:spcBef>
                <a:spcPts val="600"/>
              </a:spcBef>
              <a:spcAft>
                <a:spcPts val="600"/>
              </a:spcAft>
              <a:buNone/>
            </a:pPr>
            <a:endParaRPr lang="de-DE" dirty="0" smtClean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Welche zukünftige Entwicklung wird erwartet?</a:t>
            </a:r>
          </a:p>
          <a:p>
            <a:pPr marL="397423" indent="0" algn="l">
              <a:spcBef>
                <a:spcPts val="600"/>
              </a:spcBef>
              <a:spcAft>
                <a:spcPts val="600"/>
              </a:spcAft>
              <a:buNone/>
            </a:pPr>
            <a:endParaRPr lang="de-DE" dirty="0" smtClean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Mit welcher Auswirkung auf Beschäftigung, Qualifikation und Organisation?</a:t>
            </a:r>
            <a:endParaRPr lang="de-DE" dirty="0"/>
          </a:p>
        </p:txBody>
      </p:sp>
      <p:sp>
        <p:nvSpPr>
          <p:cNvPr id="14" name="Gleichschenkliges Dreieck 13"/>
          <p:cNvSpPr/>
          <p:nvPr/>
        </p:nvSpPr>
        <p:spPr>
          <a:xfrm rot="5400000">
            <a:off x="4430578" y="4040760"/>
            <a:ext cx="3678618" cy="663090"/>
          </a:xfrm>
          <a:prstGeom prst="triangle">
            <a:avLst/>
          </a:prstGeom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998480" y="1944419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Digitalisierung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666359" y="1944419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Mobiles Internet</a:t>
            </a:r>
            <a:endParaRPr lang="de-DE" sz="1400" dirty="0"/>
          </a:p>
        </p:txBody>
      </p:sp>
      <p:sp>
        <p:nvSpPr>
          <p:cNvPr id="15" name="Rechteck 14"/>
          <p:cNvSpPr/>
          <p:nvPr/>
        </p:nvSpPr>
        <p:spPr>
          <a:xfrm>
            <a:off x="4334238" y="1940851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Cloud Computing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998479" y="3563463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Open Innovation / </a:t>
            </a:r>
            <a:r>
              <a:rPr lang="de-DE" sz="1400" dirty="0" err="1" smtClean="0"/>
              <a:t>Crowdworking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2666358" y="3563463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Big Data Analytics</a:t>
            </a:r>
            <a:endParaRPr lang="de-DE" sz="1400" dirty="0"/>
          </a:p>
        </p:txBody>
      </p:sp>
      <p:sp>
        <p:nvSpPr>
          <p:cNvPr id="18" name="Rechteck 17"/>
          <p:cNvSpPr/>
          <p:nvPr/>
        </p:nvSpPr>
        <p:spPr>
          <a:xfrm>
            <a:off x="4334237" y="3559895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Künstliche Intelligenz</a:t>
            </a:r>
            <a:endParaRPr lang="de-DE" sz="1400" dirty="0"/>
          </a:p>
        </p:txBody>
      </p:sp>
      <p:sp>
        <p:nvSpPr>
          <p:cNvPr id="19" name="Rechteck 18"/>
          <p:cNvSpPr/>
          <p:nvPr/>
        </p:nvSpPr>
        <p:spPr>
          <a:xfrm>
            <a:off x="998478" y="5182507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Internet der Dinge und Dienste</a:t>
            </a:r>
            <a:endParaRPr lang="de-DE" sz="1400" dirty="0"/>
          </a:p>
        </p:txBody>
      </p:sp>
      <p:sp>
        <p:nvSpPr>
          <p:cNvPr id="21" name="Rechteck 20"/>
          <p:cNvSpPr/>
          <p:nvPr/>
        </p:nvSpPr>
        <p:spPr>
          <a:xfrm>
            <a:off x="2666358" y="5182507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 smtClean="0"/>
              <a:t>Augmented</a:t>
            </a:r>
            <a:r>
              <a:rPr lang="de-DE" sz="1400" dirty="0" smtClean="0"/>
              <a:t> Reality</a:t>
            </a:r>
            <a:endParaRPr lang="de-DE" sz="1400" dirty="0"/>
          </a:p>
        </p:txBody>
      </p:sp>
      <p:sp>
        <p:nvSpPr>
          <p:cNvPr id="22" name="Rechteck 21"/>
          <p:cNvSpPr/>
          <p:nvPr/>
        </p:nvSpPr>
        <p:spPr>
          <a:xfrm>
            <a:off x="4334237" y="5178939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Additive Fertigungs-verfahren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72619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Die digitalisierte Welt ist heute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Digitalisierung von </a:t>
            </a:r>
            <a:r>
              <a:rPr lang="de-DE" sz="1400" b="1" dirty="0" smtClean="0">
                <a:solidFill>
                  <a:schemeClr val="tx1"/>
                </a:solidFill>
              </a:rPr>
              <a:t>Daten und Informationen</a:t>
            </a:r>
            <a:endParaRPr lang="de-DE" sz="14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871A2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1" y="5481142"/>
            <a:ext cx="1721107" cy="1112164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748922" y="3027514"/>
            <a:ext cx="2251908" cy="125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just" fontAlgn="b">
              <a:defRPr sz="1050"/>
            </a:lvl1pPr>
          </a:lstStyle>
          <a:p>
            <a:r>
              <a:rPr lang="de-DE" dirty="0"/>
              <a:t>Im Jahr 2002 war es zum ersten Mal möglich, mehr Information digital als analog zu speichern (der Beginn des „Digitalen Zeitalters“).</a:t>
            </a:r>
          </a:p>
          <a:p>
            <a:r>
              <a:rPr lang="de-DE" dirty="0"/>
              <a:t>2007 waren bereits 94 % der weltweiten technologischen Informationskapazität digital.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2748923" y="5299014"/>
            <a:ext cx="22519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>
                <a:solidFill>
                  <a:srgbClr val="000000"/>
                </a:solidFill>
              </a:rPr>
              <a:t>Neue Informationen werden fast </a:t>
            </a:r>
            <a:r>
              <a:rPr lang="de-DE" sz="1050" dirty="0" smtClean="0">
                <a:solidFill>
                  <a:srgbClr val="000000"/>
                </a:solidFill>
              </a:rPr>
              <a:t>ausschließlich </a:t>
            </a:r>
            <a:r>
              <a:rPr lang="de-DE" sz="1050" dirty="0">
                <a:solidFill>
                  <a:srgbClr val="000000"/>
                </a:solidFill>
              </a:rPr>
              <a:t>digital bereit gestellt </a:t>
            </a:r>
            <a:r>
              <a:rPr lang="de-DE" sz="1050" dirty="0" smtClean="0">
                <a:solidFill>
                  <a:srgbClr val="000000"/>
                </a:solidFill>
              </a:rPr>
              <a:t>und über Informationsplattformen </a:t>
            </a:r>
            <a:r>
              <a:rPr lang="de-DE" sz="1050" dirty="0">
                <a:solidFill>
                  <a:srgbClr val="000000"/>
                </a:solidFill>
              </a:rPr>
              <a:t>zur Verfügung gestellt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148195" y="3274762"/>
            <a:ext cx="21465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Erwartet wird eine "Revolution" der Lehre und damit verbunden ein Rollenwechsel von Professoren und Lehrern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4" y="3436345"/>
            <a:ext cx="21883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F</a:t>
            </a:r>
            <a:r>
              <a:rPr lang="de-DE" sz="1050" dirty="0" smtClean="0"/>
              <a:t>rühes </a:t>
            </a:r>
            <a:r>
              <a:rPr lang="de-DE" sz="1050" dirty="0"/>
              <a:t>Erlernen digitaler </a:t>
            </a:r>
            <a:r>
              <a:rPr lang="de-DE" sz="1050" dirty="0" smtClean="0"/>
              <a:t>Kompetenzen als notwendige Grundqualifikation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7427934" y="5541388"/>
            <a:ext cx="21883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 smtClean="0"/>
              <a:t>Lebenslanges Lernen als wesentliches Element der Qualifizierung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49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Das mobile Internet verändert die Grenzen der Arbeit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050" dirty="0"/>
          </a:p>
          <a:p>
            <a:pPr fontAlgn="ctr"/>
            <a:endParaRPr lang="de-DE" sz="1050" dirty="0" smtClean="0"/>
          </a:p>
          <a:p>
            <a:pPr fontAlgn="ctr"/>
            <a:endParaRPr lang="de-DE" sz="1050" dirty="0"/>
          </a:p>
          <a:p>
            <a:pPr fontAlgn="ctr"/>
            <a:endParaRPr lang="de-DE" sz="1050" dirty="0" smtClean="0"/>
          </a:p>
          <a:p>
            <a:pPr fontAlgn="ctr"/>
            <a:endParaRPr lang="de-DE" sz="1050" dirty="0"/>
          </a:p>
          <a:p>
            <a:pPr fontAlgn="ctr"/>
            <a:endParaRPr lang="de-DE" sz="1050" dirty="0" smtClean="0"/>
          </a:p>
          <a:p>
            <a:pPr fontAlgn="ctr"/>
            <a:endParaRPr lang="de-DE" sz="105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 smtClean="0">
                <a:solidFill>
                  <a:schemeClr val="tx1"/>
                </a:solidFill>
              </a:rPr>
              <a:t>Mobiles Internet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41" y="5486400"/>
            <a:ext cx="1701208" cy="1084521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2748922" y="3415710"/>
            <a:ext cx="22519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Ü</a:t>
            </a:r>
            <a:r>
              <a:rPr lang="de-DE" sz="1050" dirty="0" smtClean="0"/>
              <a:t>ber </a:t>
            </a:r>
            <a:r>
              <a:rPr lang="de-DE" sz="1050" dirty="0"/>
              <a:t>60 Mio. Nutzer in Deutschland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48923" y="5378873"/>
            <a:ext cx="22519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E</a:t>
            </a:r>
            <a:r>
              <a:rPr lang="de-DE" sz="1050" dirty="0" smtClean="0"/>
              <a:t>rmöglicht </a:t>
            </a:r>
            <a:r>
              <a:rPr lang="de-DE" sz="1050" dirty="0"/>
              <a:t>digitales Arbeiten, das orts- und zeitunabhängig erfolgen kann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48197" y="3415710"/>
            <a:ext cx="2146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Ergänzung der Endgerätewelt, z.B. um Datenbrillen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4" y="3334918"/>
            <a:ext cx="21883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fontAlgn="b">
              <a:buFont typeface="Arial" panose="020B0604020202020204" pitchFamily="34" charset="0"/>
              <a:buChar char="•"/>
            </a:pPr>
            <a:r>
              <a:rPr lang="de-DE" sz="1050" dirty="0"/>
              <a:t>Arbeit ohne zeitliche und räumliche </a:t>
            </a:r>
            <a:r>
              <a:rPr lang="de-DE" sz="1050" dirty="0" smtClean="0"/>
              <a:t>Grenzen</a:t>
            </a:r>
          </a:p>
          <a:p>
            <a:pPr marL="171450" indent="-171450" fontAlgn="b">
              <a:buFont typeface="Arial" panose="020B0604020202020204" pitchFamily="34" charset="0"/>
              <a:buChar char="•"/>
            </a:pPr>
            <a:r>
              <a:rPr lang="de-DE" sz="1050" dirty="0" smtClean="0"/>
              <a:t>Beruf </a:t>
            </a:r>
            <a:r>
              <a:rPr lang="de-DE" sz="1050" dirty="0"/>
              <a:t>und Privat verschwimmen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148195" y="5378872"/>
            <a:ext cx="21465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Informationen können ohne Nutzung der Hände gescannt und verarbeitet werden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427933" y="5459663"/>
            <a:ext cx="21883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Digitale Inklusion durch neue Qualifizierungsmöglichkeiten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905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Cloud Computing </a:t>
            </a:r>
            <a:endParaRPr lang="de-DE" sz="1400" b="1" dirty="0" smtClean="0">
              <a:solidFill>
                <a:schemeClr val="tx1"/>
              </a:solidFill>
            </a:endParaRPr>
          </a:p>
          <a:p>
            <a:pPr algn="just" fontAlgn="ctr"/>
            <a:r>
              <a:rPr lang="de-DE" sz="1000" dirty="0" smtClean="0">
                <a:solidFill>
                  <a:schemeClr val="tx1"/>
                </a:solidFill>
              </a:rPr>
              <a:t>(</a:t>
            </a:r>
            <a:r>
              <a:rPr lang="de-DE" sz="1000" dirty="0">
                <a:solidFill>
                  <a:schemeClr val="tx1"/>
                </a:solidFill>
              </a:rPr>
              <a:t>bedarfsgerechte und flexible Nutzung von </a:t>
            </a:r>
            <a:r>
              <a:rPr lang="de-DE" sz="1000" dirty="0" smtClean="0">
                <a:solidFill>
                  <a:schemeClr val="tx1"/>
                </a:solidFill>
              </a:rPr>
              <a:t>IT-Dienst-leistungen, Infrastruktur</a:t>
            </a:r>
            <a:r>
              <a:rPr lang="de-DE" sz="1000" dirty="0">
                <a:solidFill>
                  <a:schemeClr val="tx1"/>
                </a:solidFill>
              </a:rPr>
              <a:t>, </a:t>
            </a:r>
            <a:r>
              <a:rPr lang="de-DE" sz="1000" dirty="0" err="1" smtClean="0">
                <a:solidFill>
                  <a:schemeClr val="tx1"/>
                </a:solidFill>
              </a:rPr>
              <a:t>Ent</a:t>
            </a:r>
            <a:r>
              <a:rPr lang="de-DE" sz="1000" dirty="0" smtClean="0">
                <a:solidFill>
                  <a:schemeClr val="tx1"/>
                </a:solidFill>
              </a:rPr>
              <a:t>-wicklungsplattformen</a:t>
            </a:r>
            <a:r>
              <a:rPr lang="de-DE" sz="1000" dirty="0">
                <a:solidFill>
                  <a:schemeClr val="tx1"/>
                </a:solidFill>
              </a:rPr>
              <a:t>, </a:t>
            </a:r>
            <a:r>
              <a:rPr lang="de-DE" sz="1000" dirty="0" smtClean="0">
                <a:solidFill>
                  <a:schemeClr val="tx1"/>
                </a:solidFill>
              </a:rPr>
              <a:t>Soft-ware, </a:t>
            </a:r>
            <a:r>
              <a:rPr lang="de-DE" sz="1000" dirty="0">
                <a:solidFill>
                  <a:schemeClr val="tx1"/>
                </a:solidFill>
              </a:rPr>
              <a:t>die in Echtzeit als Service bereitgestellt und nach Nutzung abgerechnet </a:t>
            </a:r>
            <a:r>
              <a:rPr lang="de-DE" sz="1000" dirty="0" smtClean="0">
                <a:solidFill>
                  <a:schemeClr val="tx1"/>
                </a:solidFill>
              </a:rPr>
              <a:t>werden)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24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40" y="5486400"/>
            <a:ext cx="1703548" cy="1088136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Flexibel und atmungsfähig - das Unternehmen wird zum Netzwerk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  <a:r>
              <a:rPr lang="de-DE" sz="1050" dirty="0" smtClean="0">
                <a:solidFill>
                  <a:schemeClr val="bg1"/>
                </a:solidFill>
              </a:rPr>
              <a:t> </a:t>
            </a: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748923" y="3334919"/>
            <a:ext cx="22519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D</a:t>
            </a:r>
            <a:r>
              <a:rPr lang="de-DE" sz="1050" dirty="0" smtClean="0"/>
              <a:t>ie </a:t>
            </a:r>
            <a:r>
              <a:rPr lang="de-DE" sz="1050" dirty="0"/>
              <a:t>Angebotsmodelle sind ausgereift und auch breiten Kundengruppen zugänglich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48923" y="5460597"/>
            <a:ext cx="22519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Einsatz auch in datensensiblen Bereichen, z.B. Medizin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148196" y="3416985"/>
            <a:ext cx="21465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Arbeitswelt wird geprägt durch Netzwerke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3" y="3416646"/>
            <a:ext cx="21883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Arbeitsplätze ohne </a:t>
            </a:r>
            <a:r>
              <a:rPr lang="de-DE" sz="1050" dirty="0"/>
              <a:t>organisationale Zuordnung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148195" y="5299014"/>
            <a:ext cx="21741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Standardisierte Prozesse werden zwischen Unternehmen geteilt, ohne dass dies für Kunden oder Mitarbeiter sichtbar ist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427933" y="5379805"/>
            <a:ext cx="21883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Effiziente </a:t>
            </a:r>
            <a:r>
              <a:rPr lang="de-DE" sz="1050" dirty="0"/>
              <a:t>und flexible Anpassung der Organisation möglich (hohe Atmungsfähigkeit)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774" y="6159867"/>
            <a:ext cx="1448499" cy="41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6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Co-</a:t>
            </a:r>
            <a:r>
              <a:rPr lang="de-DE" sz="1400" b="1" dirty="0" err="1">
                <a:solidFill>
                  <a:schemeClr val="tx1"/>
                </a:solidFill>
              </a:rPr>
              <a:t>Creation</a:t>
            </a:r>
            <a:r>
              <a:rPr lang="de-DE" sz="1400" b="1" dirty="0">
                <a:solidFill>
                  <a:schemeClr val="tx1"/>
                </a:solidFill>
              </a:rPr>
              <a:t>, </a:t>
            </a:r>
            <a:endParaRPr lang="de-DE" sz="1400" b="1" dirty="0" smtClean="0">
              <a:solidFill>
                <a:schemeClr val="tx1"/>
              </a:solidFill>
            </a:endParaRPr>
          </a:p>
          <a:p>
            <a:pPr algn="ctr" fontAlgn="ctr"/>
            <a:r>
              <a:rPr lang="de-DE" sz="1400" b="1" dirty="0" smtClean="0">
                <a:solidFill>
                  <a:schemeClr val="tx1"/>
                </a:solidFill>
              </a:rPr>
              <a:t>Open-Innovation </a:t>
            </a:r>
            <a:r>
              <a:rPr lang="de-DE" sz="1400" b="1" dirty="0">
                <a:solidFill>
                  <a:schemeClr val="tx1"/>
                </a:solidFill>
              </a:rPr>
              <a:t>und </a:t>
            </a:r>
            <a:r>
              <a:rPr lang="de-DE" sz="1400" b="1" dirty="0" err="1">
                <a:solidFill>
                  <a:schemeClr val="tx1"/>
                </a:solidFill>
              </a:rPr>
              <a:t>Crowdworking</a:t>
            </a:r>
            <a:endParaRPr lang="de-DE" sz="14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Offen statt geschlossen – die Organisation wird durchlässig 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748923" y="2826124"/>
            <a:ext cx="225190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Diverse Plattformen bereits </a:t>
            </a:r>
            <a:r>
              <a:rPr lang="de-DE" sz="1050" dirty="0" smtClean="0"/>
              <a:t>entstanden; </a:t>
            </a:r>
            <a:r>
              <a:rPr lang="de-DE" sz="1050" dirty="0"/>
              <a:t>digitale Leistungen werden in immer kleiner Teile zerlegt und an  "virtuelle Arbeiter" delegiert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48923" y="5797268"/>
            <a:ext cx="22519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80680" fontAlgn="b">
              <a:defRPr/>
            </a:pPr>
            <a:r>
              <a:rPr lang="de-DE" sz="1050" dirty="0"/>
              <a:t>Leistungen werden von Freiwilligen unentgeltlich erbracht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48196" y="4357827"/>
            <a:ext cx="21465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Das Arbeitsverhältnis wandelt sich zu (projektbezogenen) Arbeitseinsatz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4" y="2882777"/>
            <a:ext cx="21883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Innovationsprozesse unter Einbindung von Kunden und Mitarbeitern erhöhen die Dynamik der Veränderung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148196" y="5716476"/>
            <a:ext cx="21465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D</a:t>
            </a:r>
            <a:r>
              <a:rPr lang="de-DE" sz="1050" dirty="0" smtClean="0"/>
              <a:t>ie </a:t>
            </a:r>
            <a:r>
              <a:rPr lang="de-DE" sz="1050" dirty="0"/>
              <a:t>soziale Absicherung virtueller Arbeiter wird zu einem gesellschaftspolitischen Problem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427934" y="5797267"/>
            <a:ext cx="21606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Open-Innovation als Change-Instrument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77" y="5486400"/>
            <a:ext cx="1700367" cy="1088136"/>
          </a:xfrm>
          <a:prstGeom prst="rect">
            <a:avLst/>
          </a:prstGeom>
        </p:spPr>
      </p:pic>
      <p:cxnSp>
        <p:nvCxnSpPr>
          <p:cNvPr id="30" name="Gerader Verbinder 13"/>
          <p:cNvCxnSpPr/>
          <p:nvPr/>
        </p:nvCxnSpPr>
        <p:spPr>
          <a:xfrm>
            <a:off x="2789159" y="3951288"/>
            <a:ext cx="6827798" cy="159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14"/>
          <p:cNvCxnSpPr/>
          <p:nvPr/>
        </p:nvCxnSpPr>
        <p:spPr>
          <a:xfrm>
            <a:off x="2789159" y="5306651"/>
            <a:ext cx="6827798" cy="13062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Grafi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070"/>
          <a:stretch/>
        </p:blipFill>
        <p:spPr>
          <a:xfrm>
            <a:off x="2970903" y="4376548"/>
            <a:ext cx="1900051" cy="506439"/>
          </a:xfrm>
          <a:prstGeom prst="rect">
            <a:avLst/>
          </a:prstGeom>
        </p:spPr>
      </p:pic>
      <p:sp>
        <p:nvSpPr>
          <p:cNvPr id="35" name="Textfeld 34"/>
          <p:cNvSpPr txBox="1"/>
          <p:nvPr/>
        </p:nvSpPr>
        <p:spPr>
          <a:xfrm>
            <a:off x="5148196" y="2824282"/>
            <a:ext cx="214653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Unternehmen greifen für die Erbringung spezifischer Leistungen immer weniger auf die im Unternehmen vorhandenen Arbeitskräfte zu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427934" y="4341226"/>
            <a:ext cx="21883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Der </a:t>
            </a:r>
            <a:r>
              <a:rPr lang="de-DE" sz="1050" dirty="0"/>
              <a:t>neue „Moralkontrakt“ zwischen Unternehmen und Arbeitnehmer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60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 smtClean="0">
                <a:solidFill>
                  <a:schemeClr val="tx1"/>
                </a:solidFill>
              </a:rPr>
              <a:t>Big Data Analytics</a:t>
            </a:r>
          </a:p>
          <a:p>
            <a:pPr algn="just" fontAlgn="ctr"/>
            <a:r>
              <a:rPr lang="de-DE" sz="1000" dirty="0" smtClean="0">
                <a:solidFill>
                  <a:schemeClr val="tx1"/>
                </a:solidFill>
              </a:rPr>
              <a:t>(</a:t>
            </a:r>
            <a:r>
              <a:rPr lang="de-DE" sz="1000" dirty="0">
                <a:solidFill>
                  <a:schemeClr val="tx1"/>
                </a:solidFill>
              </a:rPr>
              <a:t>systematische Verarbeitung und Analyse unstrukturierter </a:t>
            </a:r>
            <a:r>
              <a:rPr lang="de-DE" sz="1000" dirty="0" smtClean="0">
                <a:solidFill>
                  <a:schemeClr val="tx1"/>
                </a:solidFill>
              </a:rPr>
              <a:t>Daten - Voraussetzung</a:t>
            </a:r>
            <a:r>
              <a:rPr lang="de-DE" sz="1000" dirty="0">
                <a:solidFill>
                  <a:schemeClr val="tx1"/>
                </a:solidFill>
              </a:rPr>
              <a:t>: </a:t>
            </a:r>
            <a:r>
              <a:rPr lang="de-DE" sz="1000" dirty="0" smtClean="0">
                <a:solidFill>
                  <a:schemeClr val="tx1"/>
                </a:solidFill>
              </a:rPr>
              <a:t>digitalisierte Information)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Analytische Fähigkeiten sind die Kern-kompetenzen digitaler Arbeit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748922" y="3173336"/>
            <a:ext cx="225190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19 % der deutschen Unternehmen nutzen Big Data Analytics zur strategischen Unterstützung und als Entscheidungsgrundlage ("SAP </a:t>
            </a:r>
            <a:r>
              <a:rPr lang="de-DE" sz="1050" dirty="0" err="1" smtClean="0"/>
              <a:t>by</a:t>
            </a:r>
            <a:r>
              <a:rPr lang="de-DE" sz="1050" dirty="0" smtClean="0"/>
              <a:t> Hana")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48922" y="5057435"/>
            <a:ext cx="2251908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Zielgenaue </a:t>
            </a:r>
            <a:r>
              <a:rPr lang="de-DE" sz="1050" dirty="0"/>
              <a:t>Produktangebote durch genaue Prognose des Kundenverhaltens</a:t>
            </a:r>
          </a:p>
          <a:p>
            <a:pPr algn="just" fontAlgn="b"/>
            <a:r>
              <a:rPr lang="de-DE" sz="1050" dirty="0"/>
              <a:t>möglich, z.B. Generierung systematischer Informationen über die Bedürfnisse und </a:t>
            </a:r>
            <a:r>
              <a:rPr lang="de-DE" sz="1050" dirty="0" smtClean="0"/>
              <a:t>Kanalpräferenzen</a:t>
            </a:r>
            <a:endParaRPr lang="de-DE" sz="1050" dirty="0"/>
          </a:p>
        </p:txBody>
      </p:sp>
      <p:sp>
        <p:nvSpPr>
          <p:cNvPr id="19" name="Textfeld 18"/>
          <p:cNvSpPr txBox="1"/>
          <p:nvPr/>
        </p:nvSpPr>
        <p:spPr>
          <a:xfrm>
            <a:off x="5148196" y="2621359"/>
            <a:ext cx="21465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Breite Einsatzmöglichkeit:</a:t>
            </a:r>
          </a:p>
          <a:p>
            <a:pPr marL="228600" indent="-228600" algn="just" fontAlgn="b">
              <a:buFont typeface="Wingdings" panose="05000000000000000000" pitchFamily="2" charset="2"/>
              <a:buChar char="§"/>
            </a:pPr>
            <a:r>
              <a:rPr lang="de-DE" sz="1050" dirty="0" smtClean="0"/>
              <a:t>neuronale Netzwerke</a:t>
            </a:r>
          </a:p>
          <a:p>
            <a:pPr marL="228600" indent="-228600" algn="just" fontAlgn="b">
              <a:buFont typeface="Wingdings" panose="05000000000000000000" pitchFamily="2" charset="2"/>
              <a:buChar char="§"/>
            </a:pPr>
            <a:r>
              <a:rPr lang="de-DE" sz="1050" dirty="0" smtClean="0"/>
              <a:t>automatisierte Muster-erkennung </a:t>
            </a:r>
            <a:r>
              <a:rPr lang="de-DE" sz="1050" dirty="0"/>
              <a:t>in </a:t>
            </a:r>
            <a:r>
              <a:rPr lang="de-DE" sz="1050" dirty="0" smtClean="0"/>
              <a:t>Daten</a:t>
            </a:r>
          </a:p>
          <a:p>
            <a:pPr marL="228600" indent="-228600" algn="just" fontAlgn="b">
              <a:buFont typeface="Wingdings" panose="05000000000000000000" pitchFamily="2" charset="2"/>
              <a:buChar char="§"/>
            </a:pPr>
            <a:r>
              <a:rPr lang="de-DE" sz="1050" dirty="0" smtClean="0"/>
              <a:t>Ableitung </a:t>
            </a:r>
            <a:r>
              <a:rPr lang="de-DE" sz="1050" dirty="0"/>
              <a:t>bisher nicht erschließbarer Muster aus der Struktur der </a:t>
            </a:r>
            <a:r>
              <a:rPr lang="de-DE" sz="1050" dirty="0" smtClean="0"/>
              <a:t>Daten</a:t>
            </a:r>
          </a:p>
          <a:p>
            <a:pPr algn="just" fontAlgn="b"/>
            <a:r>
              <a:rPr lang="de-DE" sz="1050" dirty="0"/>
              <a:t>D</a:t>
            </a:r>
            <a:r>
              <a:rPr lang="de-DE" sz="1050" dirty="0" smtClean="0"/>
              <a:t>er </a:t>
            </a:r>
            <a:r>
              <a:rPr lang="de-DE" sz="1050" dirty="0"/>
              <a:t>Einsatz ist auch möglich, wenn im Vorfeld keine festen Gesetzmäßigkeiten in den Datensätzen bekannt sind – etwa bei der Gesichtserkennung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4" y="3011753"/>
            <a:ext cx="2173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b">
              <a:buFont typeface="Wingdings" panose="05000000000000000000" pitchFamily="2" charset="2"/>
              <a:buChar char="§"/>
            </a:pPr>
            <a:r>
              <a:rPr lang="de-DE" sz="1050" dirty="0" smtClean="0"/>
              <a:t>Entstehung  </a:t>
            </a:r>
            <a:r>
              <a:rPr lang="de-DE" sz="1050" dirty="0"/>
              <a:t>neuer </a:t>
            </a:r>
            <a:r>
              <a:rPr lang="de-DE" sz="1050" dirty="0" smtClean="0"/>
              <a:t>Berufsfelder</a:t>
            </a:r>
          </a:p>
          <a:p>
            <a:pPr marL="228600" indent="-228600" fontAlgn="b">
              <a:buFont typeface="Wingdings" panose="05000000000000000000" pitchFamily="2" charset="2"/>
              <a:buChar char="§"/>
            </a:pPr>
            <a:r>
              <a:rPr lang="de-DE" sz="1050" dirty="0" smtClean="0"/>
              <a:t>Veränderung </a:t>
            </a:r>
            <a:r>
              <a:rPr lang="de-DE" sz="1050" dirty="0"/>
              <a:t>bestehender Berufsfelder („Data Analyst, Data Scientist</a:t>
            </a:r>
            <a:r>
              <a:rPr lang="de-DE" sz="1050" dirty="0" smtClean="0"/>
              <a:t>“)</a:t>
            </a:r>
          </a:p>
          <a:p>
            <a:pPr marL="228600" indent="-228600" algn="just" fontAlgn="b">
              <a:buFont typeface="Wingdings" panose="05000000000000000000" pitchFamily="2" charset="2"/>
              <a:buChar char="§"/>
            </a:pPr>
            <a:r>
              <a:rPr lang="de-DE" sz="1050" dirty="0" smtClean="0"/>
              <a:t>Verstärkte </a:t>
            </a:r>
            <a:r>
              <a:rPr lang="de-DE" sz="1050" dirty="0"/>
              <a:t>Nachfrage an Fach- und Führungskräften mit analytischen Fähigkeiten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148195" y="4975849"/>
            <a:ext cx="21465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>
                <a:solidFill>
                  <a:schemeClr val="dk1"/>
                </a:solidFill>
              </a:rPr>
              <a:t>Durch Analyse und Zusammenführung einer Vielzahl von heterogenen,</a:t>
            </a:r>
          </a:p>
          <a:p>
            <a:pPr algn="just" fontAlgn="b"/>
            <a:r>
              <a:rPr lang="de-DE" sz="1050" dirty="0">
                <a:solidFill>
                  <a:schemeClr val="dk1"/>
                </a:solidFill>
              </a:rPr>
              <a:t>umfangreichen und teilweise unstrukturierten Datenbeständen werden neue Informationen,</a:t>
            </a:r>
          </a:p>
          <a:p>
            <a:pPr algn="just" fontAlgn="b"/>
            <a:r>
              <a:rPr lang="de-DE" sz="1050" dirty="0">
                <a:solidFill>
                  <a:schemeClr val="dk1"/>
                </a:solidFill>
              </a:rPr>
              <a:t>Strukturen, Zusammenhänge, Modelle und Einsichten generiert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427933" y="5379806"/>
            <a:ext cx="21883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Schnellere </a:t>
            </a:r>
            <a:r>
              <a:rPr lang="de-DE" sz="1050" dirty="0"/>
              <a:t>Analysen - schnellere </a:t>
            </a:r>
            <a:r>
              <a:rPr lang="de-DE" sz="1050" dirty="0" smtClean="0"/>
              <a:t>Anpassungsnotwendigkeit  für </a:t>
            </a:r>
            <a:r>
              <a:rPr lang="de-DE" sz="1050" dirty="0"/>
              <a:t>Organisation und Prozesse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444" y="6116251"/>
            <a:ext cx="1237401" cy="519207"/>
          </a:xfrm>
          <a:prstGeom prst="rect">
            <a:avLst/>
          </a:prstGeom>
        </p:spPr>
      </p:pic>
      <p:pic>
        <p:nvPicPr>
          <p:cNvPr id="2" name="Grafik 1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67" y="5526324"/>
            <a:ext cx="1677600" cy="10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04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Künstliche Intelligenz -   fortgeschrittene Robotik </a:t>
            </a:r>
            <a:endParaRPr lang="de-DE" sz="14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Maschinen werden zu Kollegen……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  <a:r>
              <a:rPr lang="de-DE" sz="1050" dirty="0" smtClean="0">
                <a:solidFill>
                  <a:schemeClr val="bg1"/>
                </a:solidFill>
              </a:rPr>
              <a:t> </a:t>
            </a: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752443" y="3069136"/>
            <a:ext cx="22483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Die </a:t>
            </a:r>
            <a:r>
              <a:rPr lang="de-DE" sz="1050" dirty="0"/>
              <a:t>fortgeschrittene Robotik kann Logik anwenden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48922" y="5589519"/>
            <a:ext cx="22677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Bisher vor allem Einsatz in produzierender Industrie, aber auch Medizin und Pflege; größter Markt: </a:t>
            </a:r>
            <a:r>
              <a:rPr lang="de-DE" sz="1050" dirty="0" smtClean="0"/>
              <a:t>Privathaushalte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48196" y="4306127"/>
            <a:ext cx="21465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Roboter werden </a:t>
            </a:r>
            <a:r>
              <a:rPr lang="de-DE" sz="1050" dirty="0" smtClean="0"/>
              <a:t>intelligenter und </a:t>
            </a:r>
            <a:r>
              <a:rPr lang="de-DE" sz="1050" dirty="0"/>
              <a:t>autonomer </a:t>
            </a:r>
            <a:r>
              <a:rPr lang="de-DE" sz="1050" dirty="0" smtClean="0"/>
              <a:t>in ihren Entscheidungen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3" y="3069135"/>
            <a:ext cx="21883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>
                <a:solidFill>
                  <a:srgbClr val="000000"/>
                </a:solidFill>
              </a:rPr>
              <a:t>Produktivitätsanstieg bis zu 30 % erwartet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148196" y="5670309"/>
            <a:ext cx="21465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Künstliche Intelligenz ermöglich Kollaboration zwischen Menschen und Robotern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0" name="Gerader Verbinder 13"/>
          <p:cNvCxnSpPr/>
          <p:nvPr/>
        </p:nvCxnSpPr>
        <p:spPr>
          <a:xfrm>
            <a:off x="2789159" y="3951288"/>
            <a:ext cx="6827798" cy="159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14"/>
          <p:cNvCxnSpPr/>
          <p:nvPr/>
        </p:nvCxnSpPr>
        <p:spPr>
          <a:xfrm>
            <a:off x="2789159" y="5306651"/>
            <a:ext cx="6827798" cy="13062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5148196" y="2988344"/>
            <a:ext cx="21465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Stetige </a:t>
            </a:r>
            <a:r>
              <a:rPr lang="de-DE" sz="1050" dirty="0"/>
              <a:t>Weiterentwicklung von Sensoren, Rechenleistung und Software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427932" y="4144544"/>
            <a:ext cx="218834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80680" fontAlgn="b">
              <a:defRPr/>
            </a:pPr>
            <a:r>
              <a:rPr lang="de-DE" sz="1050" dirty="0"/>
              <a:t>Einsatz von Servicerobotern in Dienstleistungsbereichen (z.B. Pflege, Reinigung) wird vor allem gering qualifizierte Beschäftigung ersetzen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77" y="5486400"/>
            <a:ext cx="1683441" cy="1075455"/>
          </a:xfrm>
          <a:prstGeom prst="rect">
            <a:avLst/>
          </a:prstGeom>
        </p:spPr>
      </p:pic>
      <p:sp>
        <p:nvSpPr>
          <p:cNvPr id="37" name="Textfeld 36"/>
          <p:cNvSpPr txBox="1"/>
          <p:nvPr/>
        </p:nvSpPr>
        <p:spPr>
          <a:xfrm>
            <a:off x="2752443" y="4306127"/>
            <a:ext cx="22642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I</a:t>
            </a:r>
            <a:r>
              <a:rPr lang="de-DE" sz="1050" dirty="0" smtClean="0"/>
              <a:t>st </a:t>
            </a:r>
            <a:r>
              <a:rPr lang="de-DE" sz="1050" dirty="0"/>
              <a:t>in der Lage, unstrukturierte Umgebung und Objekte zu strukturieren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70" y="5760909"/>
            <a:ext cx="1923393" cy="395883"/>
          </a:xfrm>
          <a:prstGeom prst="rect">
            <a:avLst/>
          </a:prstGeom>
        </p:spPr>
      </p:pic>
      <p:sp>
        <p:nvSpPr>
          <p:cNvPr id="39" name="Textfeld 38"/>
          <p:cNvSpPr txBox="1"/>
          <p:nvPr/>
        </p:nvSpPr>
        <p:spPr>
          <a:xfrm>
            <a:off x="821856" y="6342216"/>
            <a:ext cx="1681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1"/>
                </a:solidFill>
              </a:rPr>
              <a:t>Quelle: </a:t>
            </a:r>
            <a:r>
              <a:rPr lang="de-DE" sz="800" dirty="0" err="1">
                <a:solidFill>
                  <a:schemeClr val="bg1"/>
                </a:solidFill>
              </a:rPr>
              <a:t>Ceyoniq</a:t>
            </a:r>
            <a:r>
              <a:rPr lang="de-DE" sz="800" dirty="0">
                <a:solidFill>
                  <a:schemeClr val="bg1"/>
                </a:solidFill>
              </a:rPr>
              <a:t> Technology</a:t>
            </a:r>
          </a:p>
        </p:txBody>
      </p:sp>
    </p:spTree>
    <p:extLst>
      <p:ext uri="{BB962C8B-B14F-4D97-AF65-F5344CB8AC3E}">
        <p14:creationId xmlns:p14="http://schemas.microsoft.com/office/powerpoint/2010/main" val="108243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Künstliche </a:t>
            </a:r>
            <a:r>
              <a:rPr lang="de-DE" sz="1400" b="1" dirty="0" smtClean="0">
                <a:solidFill>
                  <a:schemeClr val="tx1"/>
                </a:solidFill>
              </a:rPr>
              <a:t>Intelligenz</a:t>
            </a:r>
          </a:p>
          <a:p>
            <a:pPr algn="just" fontAlgn="ctr"/>
            <a:r>
              <a:rPr lang="de-DE" sz="1000" dirty="0" smtClean="0">
                <a:solidFill>
                  <a:schemeClr val="tx1"/>
                </a:solidFill>
              </a:rPr>
              <a:t>(Nachbildung </a:t>
            </a:r>
            <a:r>
              <a:rPr lang="de-DE" sz="1000" dirty="0">
                <a:solidFill>
                  <a:schemeClr val="tx1"/>
                </a:solidFill>
              </a:rPr>
              <a:t>menschlicher Vorgehensweisen der </a:t>
            </a:r>
            <a:r>
              <a:rPr lang="de-DE" sz="1000" dirty="0" smtClean="0">
                <a:solidFill>
                  <a:schemeClr val="tx1"/>
                </a:solidFill>
              </a:rPr>
              <a:t>Problemlösung)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…und übernehmen Kontroll- und Steuerungsfunktionen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  <a:r>
              <a:rPr lang="de-DE" sz="1050" dirty="0" smtClean="0">
                <a:solidFill>
                  <a:schemeClr val="bg1"/>
                </a:solidFill>
              </a:rPr>
              <a:t> </a:t>
            </a: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745264" y="3101175"/>
            <a:ext cx="22541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Bereitstellung von Informationen mithilfe Maschinellen Lernens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52442" y="5816378"/>
            <a:ext cx="22469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Kosten für </a:t>
            </a:r>
            <a:r>
              <a:rPr lang="de-DE" sz="1050" dirty="0" smtClean="0"/>
              <a:t>Informations-beschaffung </a:t>
            </a:r>
            <a:r>
              <a:rPr lang="de-DE" sz="1050" dirty="0"/>
              <a:t>sinken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48195" y="4260435"/>
            <a:ext cx="21451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G</a:t>
            </a:r>
            <a:r>
              <a:rPr lang="de-DE" sz="1050" dirty="0" smtClean="0"/>
              <a:t>eringe </a:t>
            </a:r>
            <a:r>
              <a:rPr lang="de-DE" sz="1050" dirty="0"/>
              <a:t>Notwendigkeit  händischer Eingriffe (z.B. Spracherkennung, </a:t>
            </a:r>
            <a:r>
              <a:rPr lang="de-DE" sz="1050" dirty="0" err="1" smtClean="0"/>
              <a:t>automa-tisierte</a:t>
            </a:r>
            <a:r>
              <a:rPr lang="de-DE" sz="1050" dirty="0" smtClean="0"/>
              <a:t> </a:t>
            </a:r>
            <a:r>
              <a:rPr lang="de-DE" sz="1050" dirty="0"/>
              <a:t>Übersetzung)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4" y="3019693"/>
            <a:ext cx="21803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Automatisierung von Geschäftsfunktionen wie Callcenter und Kundenservice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0" name="Gerader Verbinder 13"/>
          <p:cNvCxnSpPr/>
          <p:nvPr/>
        </p:nvCxnSpPr>
        <p:spPr>
          <a:xfrm>
            <a:off x="2789159" y="3951288"/>
            <a:ext cx="6827798" cy="159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14"/>
          <p:cNvCxnSpPr/>
          <p:nvPr/>
        </p:nvCxnSpPr>
        <p:spPr>
          <a:xfrm>
            <a:off x="2789159" y="5306651"/>
            <a:ext cx="6827798" cy="13062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5148195" y="2937713"/>
            <a:ext cx="21451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err="1" smtClean="0"/>
              <a:t>Deep</a:t>
            </a:r>
            <a:r>
              <a:rPr lang="de-DE" sz="1050" dirty="0" smtClean="0"/>
              <a:t>-Learning-Methoden</a:t>
            </a:r>
            <a:r>
              <a:rPr lang="de-DE" sz="1050" dirty="0"/>
              <a:t>, die </a:t>
            </a:r>
            <a:r>
              <a:rPr lang="de-DE" sz="1050" dirty="0" smtClean="0"/>
              <a:t>sehr </a:t>
            </a:r>
            <a:r>
              <a:rPr lang="de-DE" sz="1050" dirty="0"/>
              <a:t>gut mit rohen und unstrukturierten Daten umgehen </a:t>
            </a:r>
            <a:r>
              <a:rPr lang="de-DE" sz="1050" dirty="0" smtClean="0"/>
              <a:t>können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383708" y="4341227"/>
            <a:ext cx="21883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Maschinen übernehmen Kontroll- und Steuerungsaufgaben und lenken damit auch den Menschen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2752443" y="4357827"/>
            <a:ext cx="224696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Basis für Bild- und Spracherkennung und die Auswahl  </a:t>
            </a:r>
            <a:r>
              <a:rPr lang="de-DE" sz="1050" dirty="0" smtClean="0"/>
              <a:t>rel. Suchergebnisse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02" y="5486407"/>
            <a:ext cx="1677600" cy="1072836"/>
          </a:xfrm>
          <a:prstGeom prst="rect">
            <a:avLst/>
          </a:prstGeom>
        </p:spPr>
      </p:pic>
      <p:sp>
        <p:nvSpPr>
          <p:cNvPr id="28" name="Textfeld 27"/>
          <p:cNvSpPr txBox="1"/>
          <p:nvPr/>
        </p:nvSpPr>
        <p:spPr>
          <a:xfrm>
            <a:off x="821856" y="6342216"/>
            <a:ext cx="1681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smtClean="0">
                <a:solidFill>
                  <a:schemeClr val="bg1"/>
                </a:solidFill>
              </a:rPr>
              <a:t>Quelle: Spiegel</a:t>
            </a:r>
          </a:p>
        </p:txBody>
      </p:sp>
      <p:pic>
        <p:nvPicPr>
          <p:cNvPr id="3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438" y="5830658"/>
            <a:ext cx="1901016" cy="387020"/>
          </a:xfrm>
          <a:prstGeom prst="rect">
            <a:avLst/>
          </a:prstGeom>
        </p:spPr>
      </p:pic>
      <p:sp>
        <p:nvSpPr>
          <p:cNvPr id="39" name="Textfeld 38"/>
          <p:cNvSpPr txBox="1"/>
          <p:nvPr/>
        </p:nvSpPr>
        <p:spPr>
          <a:xfrm>
            <a:off x="7427933" y="5729455"/>
            <a:ext cx="21883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Automatisierung von Wissen;</a:t>
            </a:r>
          </a:p>
          <a:p>
            <a:pPr algn="just" fontAlgn="b"/>
            <a:r>
              <a:rPr lang="de-DE" sz="1050" dirty="0"/>
              <a:t>Veränderung der Rolle von Lehrern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97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Internet der </a:t>
            </a:r>
            <a:r>
              <a:rPr lang="de-DE" sz="1400" b="1" dirty="0" smtClean="0">
                <a:solidFill>
                  <a:schemeClr val="tx1"/>
                </a:solidFill>
              </a:rPr>
              <a:t>Dinge</a:t>
            </a:r>
          </a:p>
          <a:p>
            <a:pPr algn="ctr" fontAlgn="ctr"/>
            <a:r>
              <a:rPr lang="de-DE" sz="1000" dirty="0" smtClean="0">
                <a:solidFill>
                  <a:schemeClr val="tx1"/>
                </a:solidFill>
              </a:rPr>
              <a:t>(</a:t>
            </a:r>
            <a:r>
              <a:rPr lang="de-DE" sz="1000" dirty="0">
                <a:solidFill>
                  <a:schemeClr val="tx1"/>
                </a:solidFill>
              </a:rPr>
              <a:t>über Sensoren und Funkchips durchgeführte Verknüpfung eindeutig identifizierbarer physischer Objekte (Dinge</a:t>
            </a:r>
            <a:r>
              <a:rPr lang="de-DE" sz="1000" dirty="0" smtClean="0">
                <a:solidFill>
                  <a:schemeClr val="tx1"/>
                </a:solidFill>
              </a:rPr>
              <a:t>) </a:t>
            </a:r>
            <a:r>
              <a:rPr lang="de-DE" sz="1000" dirty="0">
                <a:solidFill>
                  <a:schemeClr val="tx1"/>
                </a:solidFill>
              </a:rPr>
              <a:t>und </a:t>
            </a:r>
            <a:r>
              <a:rPr lang="de-DE" sz="1000" dirty="0" smtClean="0">
                <a:solidFill>
                  <a:schemeClr val="tx1"/>
                </a:solidFill>
              </a:rPr>
              <a:t>Dienste) 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Routine war gestern  -  die menschliche </a:t>
            </a:r>
            <a:r>
              <a:rPr lang="de-DE" dirty="0" err="1"/>
              <a:t>Dömane</a:t>
            </a:r>
            <a:r>
              <a:rPr lang="de-DE" dirty="0"/>
              <a:t> bleibt kreativ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  <a:r>
              <a:rPr lang="de-DE" sz="1050" dirty="0" smtClean="0">
                <a:solidFill>
                  <a:schemeClr val="bg1"/>
                </a:solidFill>
              </a:rPr>
              <a:t> </a:t>
            </a: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794642" y="2847779"/>
            <a:ext cx="22519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Dinge können über Internet intelligent und selbstständig mit angeschlossenen Informationssystemen interagieren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48922" y="5814281"/>
            <a:ext cx="22519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Voraussetzung: Cloud Computing und Big Data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48194" y="4110637"/>
            <a:ext cx="214653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Verbund von informatorischen und softwaretechnischen Komponenten mit mechanischen und elektronischen Teilen (Cyber-</a:t>
            </a:r>
            <a:r>
              <a:rPr lang="de-DE" sz="1050" dirty="0" err="1"/>
              <a:t>Physical</a:t>
            </a:r>
            <a:r>
              <a:rPr lang="de-DE" sz="1050" dirty="0"/>
              <a:t> System)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3" y="2772202"/>
            <a:ext cx="218833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Verschiebung der Beschäftigung durch Übernahme von Routinetätigkeiten durch smarte Produktionsprozesse und intelligente Assistenzen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0" name="Gerader Verbinder 13"/>
          <p:cNvCxnSpPr/>
          <p:nvPr/>
        </p:nvCxnSpPr>
        <p:spPr>
          <a:xfrm>
            <a:off x="2789159" y="3951288"/>
            <a:ext cx="6827798" cy="159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14"/>
          <p:cNvCxnSpPr/>
          <p:nvPr/>
        </p:nvCxnSpPr>
        <p:spPr>
          <a:xfrm>
            <a:off x="2789159" y="5306651"/>
            <a:ext cx="6827798" cy="13062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5148195" y="2923187"/>
            <a:ext cx="21465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Kombination des Internets der Dinge mit dem Internet der Dienste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427932" y="4268782"/>
            <a:ext cx="21883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80680" fontAlgn="b">
              <a:defRPr/>
            </a:pPr>
            <a:r>
              <a:rPr lang="de-DE" sz="1050" dirty="0" smtClean="0"/>
              <a:t>Analytische </a:t>
            </a:r>
            <a:r>
              <a:rPr lang="de-DE" sz="1050" dirty="0"/>
              <a:t>und kreative Tätigkeiten gewinnen an Bedeutung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2748923" y="4353012"/>
            <a:ext cx="22519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Entwicklungs- und </a:t>
            </a:r>
            <a:r>
              <a:rPr lang="de-DE" sz="1050" dirty="0" smtClean="0"/>
              <a:t>Dienst-</a:t>
            </a:r>
            <a:r>
              <a:rPr lang="de-DE" sz="1050" dirty="0" err="1" smtClean="0"/>
              <a:t>plattformen</a:t>
            </a:r>
            <a:r>
              <a:rPr lang="de-DE" sz="1050" dirty="0"/>
              <a:t>, um webfähige Dienste zu kreieren und anzubieten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5148194" y="5733489"/>
            <a:ext cx="21590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Der Ausfall einer Maschine wird weiterkommuniziert und veranlasst eine Reparatur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35" y="5486400"/>
            <a:ext cx="1678863" cy="1071260"/>
          </a:xfrm>
          <a:prstGeom prst="rect">
            <a:avLst/>
          </a:prstGeom>
        </p:spPr>
      </p:pic>
      <p:pic>
        <p:nvPicPr>
          <p:cNvPr id="38" name="Grafi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4"/>
          <a:stretch/>
        </p:blipFill>
        <p:spPr>
          <a:xfrm>
            <a:off x="7491245" y="5788335"/>
            <a:ext cx="1956844" cy="46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Integrierte digitale und physische </a:t>
            </a:r>
            <a:r>
              <a:rPr lang="de-DE" sz="1400" b="1" dirty="0" smtClean="0">
                <a:solidFill>
                  <a:schemeClr val="tx1"/>
                </a:solidFill>
              </a:rPr>
              <a:t>Welten</a:t>
            </a:r>
          </a:p>
          <a:p>
            <a:pPr fontAlgn="ctr"/>
            <a:r>
              <a:rPr lang="de-DE" sz="1000" dirty="0">
                <a:solidFill>
                  <a:schemeClr val="tx1"/>
                </a:solidFill>
              </a:rPr>
              <a:t>(</a:t>
            </a:r>
            <a:r>
              <a:rPr lang="de-DE" sz="1000" dirty="0" smtClean="0">
                <a:solidFill>
                  <a:schemeClr val="tx1"/>
                </a:solidFill>
              </a:rPr>
              <a:t>Anreicherung </a:t>
            </a:r>
            <a:r>
              <a:rPr lang="de-DE" sz="1000" dirty="0">
                <a:solidFill>
                  <a:schemeClr val="tx1"/>
                </a:solidFill>
              </a:rPr>
              <a:t>der bestehenden realen Welt mit computergenerierten Inhalten </a:t>
            </a:r>
            <a:r>
              <a:rPr lang="de-DE" sz="1000" dirty="0" smtClean="0">
                <a:solidFill>
                  <a:schemeClr val="tx1"/>
                </a:solidFill>
              </a:rPr>
              <a:t>- </a:t>
            </a:r>
            <a:r>
              <a:rPr lang="de-DE" sz="1000" dirty="0">
                <a:solidFill>
                  <a:schemeClr val="tx1"/>
                </a:solidFill>
              </a:rPr>
              <a:t>Darstellung und gleichzeitige Wahrnehmung einer interaktiven </a:t>
            </a:r>
            <a:r>
              <a:rPr lang="de-DE" sz="1000" dirty="0" smtClean="0">
                <a:solidFill>
                  <a:schemeClr val="tx1"/>
                </a:solidFill>
              </a:rPr>
              <a:t>virtuellen Welt)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Digitale und physische Welten verbinden sich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  <a:r>
              <a:rPr lang="de-DE" sz="1050" dirty="0" smtClean="0">
                <a:solidFill>
                  <a:schemeClr val="bg1"/>
                </a:solidFill>
              </a:rPr>
              <a:t> </a:t>
            </a: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747815" y="2985864"/>
            <a:ext cx="22418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Einsatz bei der Entwicklung/Konstruktion neuer Fahrzeuge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47815" y="5586486"/>
            <a:ext cx="225301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Weiterbildungsinstrument zur Steuerung komplexer Maschinen (Bsp. Bundeswehr); Einsatz als pädagogisches Instrument an Schulen, zur Prävention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48196" y="4434053"/>
            <a:ext cx="2146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Einsatz als assistierter Bediener (z.B. für Servicetechniker)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6937" y="3060631"/>
            <a:ext cx="21893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Digitale Inklusion durch neue Qualifizierungsmöglichkeiten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0" name="Gerader Verbinder 13"/>
          <p:cNvCxnSpPr/>
          <p:nvPr/>
        </p:nvCxnSpPr>
        <p:spPr>
          <a:xfrm>
            <a:off x="2789159" y="3951288"/>
            <a:ext cx="6827798" cy="159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14"/>
          <p:cNvCxnSpPr/>
          <p:nvPr/>
        </p:nvCxnSpPr>
        <p:spPr>
          <a:xfrm>
            <a:off x="2789159" y="5306651"/>
            <a:ext cx="6827798" cy="13062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5148196" y="3070618"/>
            <a:ext cx="21590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Neue </a:t>
            </a:r>
            <a:r>
              <a:rPr lang="de-DE" sz="1050" dirty="0"/>
              <a:t>Endgeräte (Datenbrillen/Kontaktlinsen)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426936" y="4522586"/>
            <a:ext cx="21893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Effizienzsteigerung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2747815" y="4515769"/>
            <a:ext cx="22530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>
                <a:solidFill>
                  <a:srgbClr val="000000"/>
                </a:solidFill>
              </a:rPr>
              <a:t>Simulation in Planungsphasen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5148196" y="5749920"/>
            <a:ext cx="21472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Informationen können ohne Nutzung der Hände gescannt und verarbeitet werden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34" y="5486400"/>
            <a:ext cx="1678863" cy="1071260"/>
          </a:xfrm>
          <a:prstGeom prst="rect">
            <a:avLst/>
          </a:prstGeom>
        </p:spPr>
      </p:pic>
      <p:sp>
        <p:nvSpPr>
          <p:cNvPr id="28" name="Textfeld 27"/>
          <p:cNvSpPr txBox="1"/>
          <p:nvPr/>
        </p:nvSpPr>
        <p:spPr>
          <a:xfrm>
            <a:off x="821856" y="6342216"/>
            <a:ext cx="1681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err="1">
                <a:solidFill>
                  <a:schemeClr val="bg1"/>
                </a:solidFill>
              </a:rPr>
              <a:t>Quaelle</a:t>
            </a:r>
            <a:r>
              <a:rPr lang="de-DE" sz="800" dirty="0">
                <a:solidFill>
                  <a:schemeClr val="bg1"/>
                </a:solidFill>
              </a:rPr>
              <a:t>: Ciros Engineering</a:t>
            </a:r>
          </a:p>
        </p:txBody>
      </p:sp>
      <p:pic>
        <p:nvPicPr>
          <p:cNvPr id="34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894" y="5746217"/>
            <a:ext cx="1805546" cy="58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4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Additive </a:t>
            </a:r>
            <a:r>
              <a:rPr lang="de-DE" sz="1400" b="1" dirty="0" smtClean="0">
                <a:solidFill>
                  <a:schemeClr val="tx1"/>
                </a:solidFill>
              </a:rPr>
              <a:t>Fertigungs-verfahren</a:t>
            </a:r>
          </a:p>
          <a:p>
            <a:pPr algn="ctr" fontAlgn="ctr"/>
            <a:r>
              <a:rPr lang="de-DE" sz="1000" dirty="0" smtClean="0">
                <a:solidFill>
                  <a:schemeClr val="tx1"/>
                </a:solidFill>
              </a:rPr>
              <a:t>(3D-Druck</a:t>
            </a:r>
            <a:r>
              <a:rPr lang="de-DE" sz="1000" dirty="0">
                <a:solidFill>
                  <a:schemeClr val="tx1"/>
                </a:solidFill>
              </a:rPr>
              <a:t>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Die Produktion zum Mitnehmen – Logistik ade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II. Grundlagen         b) Technologische Entwicklungen im digitalen Umfeld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29" name="Richtungspfeil 28"/>
          <p:cNvSpPr/>
          <p:nvPr/>
        </p:nvSpPr>
        <p:spPr>
          <a:xfrm rot="5400000">
            <a:off x="8328830" y="1313356"/>
            <a:ext cx="387232" cy="2189024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</a:rPr>
              <a:t>Auswirkung</a:t>
            </a:r>
            <a:r>
              <a:rPr lang="de-DE" sz="1050" dirty="0" smtClean="0">
                <a:solidFill>
                  <a:schemeClr val="bg1"/>
                </a:solidFill>
              </a:rPr>
              <a:t> </a:t>
            </a: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6028187" y="1334261"/>
            <a:ext cx="387232" cy="2147213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zukünftige Entwicklung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681602" y="1281572"/>
            <a:ext cx="387232" cy="2252592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aktueller Stand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cxnSp>
        <p:nvCxnSpPr>
          <p:cNvPr id="22" name="Gerader Verbinder 21"/>
          <p:cNvCxnSpPr/>
          <p:nvPr/>
        </p:nvCxnSpPr>
        <p:spPr>
          <a:xfrm flipH="1">
            <a:off x="7295410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5001515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748923" y="3073917"/>
            <a:ext cx="22519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An der Schwelle zur Verwendung im industriellen Maßstab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48922" y="5662397"/>
            <a:ext cx="22644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Prototypen in kleinen Stückzahlen; deutliche Verbesserung der Prozessqualität und Prozessgeschwindigkeit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48195" y="4442817"/>
            <a:ext cx="21472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Kurze </a:t>
            </a:r>
            <a:r>
              <a:rPr lang="de-DE" sz="1050" dirty="0"/>
              <a:t>Vorlaufzeit bei der Herstellung eines Bauteils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427933" y="2917456"/>
            <a:ext cx="2188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Zurückverlagerung von Produktionen durch drastische Reduzierung der Herstellungskosten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0" name="Gerader Verbinder 13"/>
          <p:cNvCxnSpPr/>
          <p:nvPr/>
        </p:nvCxnSpPr>
        <p:spPr>
          <a:xfrm>
            <a:off x="2789159" y="3951288"/>
            <a:ext cx="6827798" cy="159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14"/>
          <p:cNvCxnSpPr/>
          <p:nvPr/>
        </p:nvCxnSpPr>
        <p:spPr>
          <a:xfrm>
            <a:off x="2789159" y="5306651"/>
            <a:ext cx="6827798" cy="13062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5148194" y="3070618"/>
            <a:ext cx="21465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Drastische Reduzierung der Lagerhaltung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427932" y="4519410"/>
            <a:ext cx="21883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Optimierung der Logistikkosten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5148193" y="5743189"/>
            <a:ext cx="21590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Kostengünstige </a:t>
            </a:r>
            <a:r>
              <a:rPr lang="de-DE" sz="1050" dirty="0" smtClean="0"/>
              <a:t>Fertigbau-elemente </a:t>
            </a:r>
            <a:r>
              <a:rPr lang="de-DE" sz="1050" dirty="0"/>
              <a:t>optimieren Erstellungskosten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48" y="5486401"/>
            <a:ext cx="1676350" cy="1071260"/>
          </a:xfrm>
          <a:prstGeom prst="rect">
            <a:avLst/>
          </a:prstGeom>
        </p:spPr>
      </p:pic>
      <p:pic>
        <p:nvPicPr>
          <p:cNvPr id="38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530" y="4416104"/>
            <a:ext cx="1903228" cy="42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 smtClean="0"/>
              <a:t>Die gesellschaftliche Akzeptanz digitaler Technik im Zeitalter der Globalisierung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II. Grundlagen         c) Rahmenbedingungen – Motor der Veränderung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solidFill>
                  <a:srgbClr val="00644C"/>
                </a:solidFill>
              </a:rPr>
              <a:pPr/>
              <a:t>21</a:t>
            </a:fld>
            <a:endParaRPr lang="de-DE">
              <a:solidFill>
                <a:srgbClr val="00644C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065572" y="2125713"/>
            <a:ext cx="8721127" cy="443274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Datenschutz, Data Privacy und Datensicherheit beschränken das Informationsvolumen und seine Fließgeschwindigkeit, </a:t>
            </a:r>
            <a:r>
              <a:rPr lang="de-DE" dirty="0" smtClean="0"/>
              <a:t>aber:</a:t>
            </a:r>
            <a:endParaRPr lang="de-DE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Das </a:t>
            </a:r>
            <a:r>
              <a:rPr lang="de-DE" dirty="0"/>
              <a:t>Anwendungsverhalten verändert sich in der ganzen </a:t>
            </a:r>
            <a:r>
              <a:rPr lang="de-DE" dirty="0" smtClean="0"/>
              <a:t>Gesellschaft.</a:t>
            </a:r>
            <a:endParaRPr lang="de-DE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Der Anteil der freiwilligen Datentransparenz steigt insbesondere bei den  „Digital Natives“ in der zweiten </a:t>
            </a:r>
            <a:r>
              <a:rPr lang="de-DE" dirty="0" smtClean="0"/>
              <a:t>Generation.</a:t>
            </a:r>
            <a:endParaRPr lang="de-DE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Die Unstetigkeit und Volatilität der Märkte durch die Globalisierung, den Einfluss von Politik und Umweltereignissen auf die Weltwirtschaft und Finanzmärkte steigt: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Unternehmen müssen hochgradig flexibel sein, um ungeplante Entwicklung schnell und ohne Aufwand abfangen zu </a:t>
            </a:r>
            <a:r>
              <a:rPr lang="de-DE" dirty="0" smtClean="0"/>
              <a:t>können.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434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Wertewandel in unsicheren Zeiten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II. Grundlagen         c) Rahmenbedingungen </a:t>
            </a:r>
            <a:r>
              <a:rPr lang="de-DE" dirty="0"/>
              <a:t>– Motor der </a:t>
            </a:r>
            <a:r>
              <a:rPr lang="de-DE" dirty="0" smtClean="0"/>
              <a:t>Veränderung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1049776" y="2165503"/>
            <a:ext cx="8819438" cy="443274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Die Werte in Bezug auf Arbeit ändern sich – nicht nur bei der Generation Y: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 smtClean="0"/>
              <a:t>Umgang </a:t>
            </a:r>
            <a:r>
              <a:rPr lang="de-DE" dirty="0"/>
              <a:t>mit Krisen - </a:t>
            </a:r>
            <a:r>
              <a:rPr lang="de-DE" dirty="0" smtClean="0"/>
              <a:t>das </a:t>
            </a:r>
            <a:r>
              <a:rPr lang="de-DE" dirty="0"/>
              <a:t>Leben in Unsicherheit wird als normal empfunden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Improvisation und Lebensplanung -  Improvisation statt starre Muster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Bildung - der neue „Moralkontrakt“ zwischen Unternehmen und </a:t>
            </a:r>
            <a:r>
              <a:rPr lang="de-DE" dirty="0" smtClean="0"/>
              <a:t>Arbeitnehmer</a:t>
            </a:r>
            <a:endParaRPr lang="de-DE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Berufliche Freiheit - Freude und Sinn im Team ohne Hierarchien und </a:t>
            </a:r>
            <a:r>
              <a:rPr lang="de-DE" dirty="0" smtClean="0"/>
              <a:t>Reglementierungen, </a:t>
            </a:r>
            <a:r>
              <a:rPr lang="de-DE" dirty="0"/>
              <a:t>örtlich und zeitlich flexibel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Familie und Gleichberechtigung -  Vereinbarkeit von Familie und Karriere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solidFill>
                  <a:srgbClr val="00644C"/>
                </a:solidFill>
              </a:rPr>
              <a:pPr/>
              <a:t>22</a:t>
            </a:fld>
            <a:endParaRPr lang="de-DE">
              <a:solidFill>
                <a:srgbClr val="0064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1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 smtClean="0"/>
              <a:t>Die technologische Entwicklung wird die Arbeit revolutionieren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Fazit I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solidFill>
                  <a:srgbClr val="00644C"/>
                </a:solidFill>
              </a:rPr>
              <a:pPr/>
              <a:t>23</a:t>
            </a:fld>
            <a:endParaRPr lang="de-DE">
              <a:solidFill>
                <a:srgbClr val="00644C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4"/>
          <a:stretch/>
        </p:blipFill>
        <p:spPr>
          <a:xfrm>
            <a:off x="1529255" y="1719918"/>
            <a:ext cx="7871920" cy="4824247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342178" y="6558463"/>
            <a:ext cx="4887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Quelle. Industrie 4.0: Auf dem Weg zur nächsten industriellen Revolution</a:t>
            </a:r>
          </a:p>
        </p:txBody>
      </p:sp>
    </p:spTree>
    <p:extLst>
      <p:ext uri="{BB962C8B-B14F-4D97-AF65-F5344CB8AC3E}">
        <p14:creationId xmlns:p14="http://schemas.microsoft.com/office/powerpoint/2010/main" val="343301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64761" y="2876412"/>
            <a:ext cx="5744768" cy="64487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romanUcPeriod" startAt="3"/>
            </a:pPr>
            <a:r>
              <a:rPr lang="de-DE" dirty="0"/>
              <a:t>Relevanz der technologischen Entwicklung 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67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 smtClean="0"/>
              <a:t>Welche Relevanz haben die Entwicklungen für die Wohnungswirtschaft?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III. Relevanz für die Wohnungswirtschaft</a:t>
            </a:r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9" name="Textplatzhalter 23"/>
          <p:cNvSpPr txBox="1">
            <a:spLocks/>
          </p:cNvSpPr>
          <p:nvPr/>
        </p:nvSpPr>
        <p:spPr>
          <a:xfrm>
            <a:off x="1027843" y="2379823"/>
            <a:ext cx="8721127" cy="4432744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757348" indent="-359925" algn="just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Tx/>
              <a:buBlip>
                <a:blip r:embed="rId2"/>
              </a:buBlip>
              <a:defRPr lang="de-DE" sz="1800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1136024" indent="-359925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/>
              <a:defRPr sz="17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520509" indent="-360288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Symbol" pitchFamily="18" charset="2"/>
              <a:buChar char="-"/>
              <a:defRPr sz="1700" kern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3pPr>
            <a:lvl4pPr marL="1520509" indent="-360288" algn="l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Arial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3053" indent="-240338" algn="l" defTabSz="480680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3730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4409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508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576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/>
          </a:p>
        </p:txBody>
      </p:sp>
      <p:sp>
        <p:nvSpPr>
          <p:cNvPr id="13" name="Textplatzhalter 2"/>
          <p:cNvSpPr txBox="1">
            <a:spLocks/>
          </p:cNvSpPr>
          <p:nvPr/>
        </p:nvSpPr>
        <p:spPr>
          <a:xfrm>
            <a:off x="6240179" y="3345721"/>
            <a:ext cx="3368100" cy="1883969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757348" indent="-359925" algn="just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Tx/>
              <a:buBlip>
                <a:blip r:embed="rId2"/>
              </a:buBlip>
              <a:defRPr lang="de-DE" sz="1800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1136024" indent="-359925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/>
              <a:defRPr sz="17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520509" indent="-360288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Symbol" pitchFamily="18" charset="2"/>
              <a:buChar char="-"/>
              <a:defRPr sz="1700" kern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3pPr>
            <a:lvl4pPr marL="1520509" indent="-360288" algn="l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Arial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3053" indent="-240338" algn="l" defTabSz="480680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3730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4409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508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576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Wo steht die Wohnungswirtschaft heute?</a:t>
            </a:r>
            <a:endParaRPr lang="de-DE" dirty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Wo sind Handlungsfelder für HR und Organisation?</a:t>
            </a:r>
            <a:endParaRPr lang="de-DE" dirty="0"/>
          </a:p>
        </p:txBody>
      </p:sp>
      <p:sp>
        <p:nvSpPr>
          <p:cNvPr id="14" name="Gleichschenkliges Dreieck 13"/>
          <p:cNvSpPr/>
          <p:nvPr/>
        </p:nvSpPr>
        <p:spPr>
          <a:xfrm rot="5400000">
            <a:off x="4430578" y="4040760"/>
            <a:ext cx="3678618" cy="663090"/>
          </a:xfrm>
          <a:prstGeom prst="triangle">
            <a:avLst/>
          </a:prstGeom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998480" y="1944419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Digitalisierung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2666359" y="1944419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Mobiles Internet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4334238" y="1940851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Cloud Computing</a:t>
            </a:r>
            <a:endParaRPr lang="de-DE" sz="1400" dirty="0"/>
          </a:p>
        </p:txBody>
      </p:sp>
      <p:sp>
        <p:nvSpPr>
          <p:cNvPr id="18" name="Rechteck 17"/>
          <p:cNvSpPr/>
          <p:nvPr/>
        </p:nvSpPr>
        <p:spPr>
          <a:xfrm>
            <a:off x="998479" y="3563463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Open Innovation / </a:t>
            </a:r>
            <a:r>
              <a:rPr lang="de-DE" sz="1400" dirty="0" err="1" smtClean="0"/>
              <a:t>Crowdworking</a:t>
            </a:r>
            <a:endParaRPr lang="de-DE" sz="1400" dirty="0"/>
          </a:p>
        </p:txBody>
      </p:sp>
      <p:sp>
        <p:nvSpPr>
          <p:cNvPr id="19" name="Rechteck 18"/>
          <p:cNvSpPr/>
          <p:nvPr/>
        </p:nvSpPr>
        <p:spPr>
          <a:xfrm>
            <a:off x="2666358" y="3563463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Big Data Analytics</a:t>
            </a:r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4334237" y="3559895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Künstliche Intelligenz</a:t>
            </a:r>
            <a:endParaRPr lang="de-DE" sz="1400" dirty="0"/>
          </a:p>
        </p:txBody>
      </p:sp>
      <p:sp>
        <p:nvSpPr>
          <p:cNvPr id="21" name="Rechteck 20"/>
          <p:cNvSpPr/>
          <p:nvPr/>
        </p:nvSpPr>
        <p:spPr>
          <a:xfrm>
            <a:off x="998478" y="5182507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Internet der Dinge und Dienste</a:t>
            </a:r>
            <a:endParaRPr lang="de-DE" sz="1400" dirty="0"/>
          </a:p>
        </p:txBody>
      </p:sp>
      <p:sp>
        <p:nvSpPr>
          <p:cNvPr id="22" name="Rechteck 21"/>
          <p:cNvSpPr/>
          <p:nvPr/>
        </p:nvSpPr>
        <p:spPr>
          <a:xfrm>
            <a:off x="2666358" y="5182507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 smtClean="0"/>
              <a:t>Augmented</a:t>
            </a:r>
            <a:r>
              <a:rPr lang="de-DE" sz="1400" dirty="0" smtClean="0"/>
              <a:t> Reality</a:t>
            </a:r>
            <a:endParaRPr lang="de-DE" sz="1400" dirty="0"/>
          </a:p>
        </p:txBody>
      </p:sp>
      <p:sp>
        <p:nvSpPr>
          <p:cNvPr id="23" name="Rechteck 22"/>
          <p:cNvSpPr/>
          <p:nvPr/>
        </p:nvSpPr>
        <p:spPr>
          <a:xfrm>
            <a:off x="4334237" y="5178939"/>
            <a:ext cx="1441003" cy="1440000"/>
          </a:xfrm>
          <a:prstGeom prst="rect">
            <a:avLst/>
          </a:prstGeom>
          <a:solidFill>
            <a:srgbClr val="4871A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Additive Fertigungs-verfahren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11746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Digitalisierte Daten sind die Basis für </a:t>
            </a:r>
            <a:r>
              <a:rPr lang="de-DE" dirty="0" smtClean="0"/>
              <a:t>zukünftige </a:t>
            </a:r>
            <a:r>
              <a:rPr lang="de-DE" dirty="0"/>
              <a:t>technologische Entwicklungen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III. Relevanz </a:t>
            </a:r>
            <a:r>
              <a:rPr lang="de-DE" dirty="0"/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Digitalisierung von Daten und Informationen</a:t>
            </a: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</a:rPr>
              <a:t>Handlungsfelder</a:t>
            </a:r>
            <a:endParaRPr lang="de-DE" sz="1200" b="1" dirty="0">
              <a:solidFill>
                <a:schemeClr val="tx1"/>
              </a:solidFill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</a:rPr>
              <a:t>(Auszug)</a:t>
            </a:r>
          </a:p>
        </p:txBody>
      </p:sp>
      <p:cxnSp>
        <p:nvCxnSpPr>
          <p:cNvPr id="6" name="Gerader Verbinder 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</a:rPr>
              <a:t>ktueller Stand</a:t>
            </a:r>
            <a:endParaRPr lang="de-DE" sz="1200" b="1" dirty="0">
              <a:solidFill>
                <a:schemeClr val="bg1"/>
              </a:solidFill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betroffene Prozesse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</a:rPr>
              <a:t>WoWi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48923" y="3496500"/>
            <a:ext cx="16273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 smtClean="0"/>
              <a:t>Hoch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4476243" y="3496500"/>
            <a:ext cx="16282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 smtClean="0"/>
              <a:t>Alle </a:t>
            </a:r>
            <a:r>
              <a:rPr lang="de-DE" sz="1050" dirty="0"/>
              <a:t>Prozesse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200586" y="3092543"/>
            <a:ext cx="168819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R</a:t>
            </a:r>
            <a:r>
              <a:rPr lang="de-DE" sz="1050" dirty="0" smtClean="0"/>
              <a:t>elevante </a:t>
            </a:r>
            <a:r>
              <a:rPr lang="de-DE" sz="1050" dirty="0"/>
              <a:t>Prozesse sind IT-technisch abgebildet; damit </a:t>
            </a:r>
            <a:r>
              <a:rPr lang="de-DE" sz="1050" dirty="0" smtClean="0"/>
              <a:t>sind relevante </a:t>
            </a:r>
            <a:r>
              <a:rPr lang="de-DE" sz="1050" dirty="0"/>
              <a:t>Mieter- , </a:t>
            </a:r>
            <a:r>
              <a:rPr lang="de-DE" sz="1050" dirty="0" smtClean="0"/>
              <a:t>Objekt- </a:t>
            </a:r>
            <a:r>
              <a:rPr lang="de-DE" sz="1050" dirty="0"/>
              <a:t>und Unternehmensdaten vorhanden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939982" y="3415709"/>
            <a:ext cx="16388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>
                <a:solidFill>
                  <a:srgbClr val="000000"/>
                </a:solidFill>
              </a:rPr>
              <a:t>Organisation </a:t>
            </a:r>
            <a:r>
              <a:rPr lang="de-DE" sz="1050" dirty="0">
                <a:solidFill>
                  <a:schemeClr val="dk1"/>
                </a:solidFill>
              </a:rPr>
              <a:t>und</a:t>
            </a:r>
            <a:r>
              <a:rPr lang="de-DE" sz="1050" dirty="0">
                <a:solidFill>
                  <a:srgbClr val="000000"/>
                </a:solidFill>
              </a:rPr>
              <a:t> Prozesse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6218926" y="5058758"/>
            <a:ext cx="1632448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Digitalisierung von Mieterakten bei großen Wohnungsunternehmen </a:t>
            </a:r>
            <a:r>
              <a:rPr lang="de-DE" sz="1050" dirty="0" smtClean="0"/>
              <a:t>breit vertreten</a:t>
            </a:r>
            <a:r>
              <a:rPr lang="de-DE" sz="1050" dirty="0"/>
              <a:t>; Digitalisierung Objektakten noch nicht flächendeckend </a:t>
            </a:r>
            <a:endParaRPr lang="de-DE" sz="1050" dirty="0">
              <a:solidFill>
                <a:srgbClr val="000000"/>
              </a:solidFill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7933213" y="5543506"/>
            <a:ext cx="16388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>
                <a:solidFill>
                  <a:srgbClr val="000000"/>
                </a:solidFill>
              </a:rPr>
              <a:t>Unternehmenskultur</a:t>
            </a:r>
          </a:p>
        </p:txBody>
      </p:sp>
      <p:pic>
        <p:nvPicPr>
          <p:cNvPr id="2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1" y="5481142"/>
            <a:ext cx="1721107" cy="1112164"/>
          </a:xfrm>
          <a:prstGeom prst="rect">
            <a:avLst/>
          </a:prstGeom>
        </p:spPr>
      </p:pic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1" y="5481143"/>
            <a:ext cx="1720655" cy="1112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feld 26"/>
          <p:cNvSpPr txBox="1"/>
          <p:nvPr/>
        </p:nvSpPr>
        <p:spPr>
          <a:xfrm>
            <a:off x="821856" y="6418416"/>
            <a:ext cx="16814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" dirty="0"/>
              <a:t>Quelle: </a:t>
            </a:r>
            <a:r>
              <a:rPr lang="de-DE" sz="600" dirty="0" err="1"/>
              <a:t>Ceyoniq</a:t>
            </a:r>
            <a:r>
              <a:rPr lang="de-DE" sz="600" dirty="0"/>
              <a:t> Technology</a:t>
            </a:r>
          </a:p>
        </p:txBody>
      </p:sp>
    </p:spTree>
    <p:extLst>
      <p:ext uri="{BB962C8B-B14F-4D97-AF65-F5344CB8AC3E}">
        <p14:creationId xmlns:p14="http://schemas.microsoft.com/office/powerpoint/2010/main" val="34293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>
                <a:latin typeface="Arial" charset="0"/>
                <a:ea typeface="Arial" charset="0"/>
                <a:cs typeface="Arial" charset="0"/>
              </a:rPr>
              <a:t>Das mobile Internet ist etabliert und wird die Arbeitsorganisation verändern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>
                <a:latin typeface="Arial" charset="0"/>
                <a:ea typeface="Arial" charset="0"/>
                <a:cs typeface="Arial" charset="0"/>
              </a:rPr>
              <a:t>III. Relevanz </a:t>
            </a:r>
            <a:r>
              <a:rPr lang="de-DE" dirty="0">
                <a:latin typeface="Arial" charset="0"/>
                <a:ea typeface="Arial" charset="0"/>
                <a:cs typeface="Arial" charset="0"/>
              </a:rPr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latin typeface="Arial" charset="0"/>
                <a:ea typeface="Arial" charset="0"/>
                <a:cs typeface="Arial" charset="0"/>
              </a:rPr>
              <a:pPr/>
              <a:t>27</a:t>
            </a:fld>
            <a:endParaRPr lang="de-DE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r>
              <a:rPr lang="de-DE" sz="1100" dirty="0" smtClean="0">
                <a:latin typeface="Arial" charset="0"/>
                <a:ea typeface="Arial" charset="0"/>
                <a:cs typeface="Arial" charset="0"/>
              </a:rPr>
              <a:t>„</a:t>
            </a:r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Mobiles Internet</a:t>
            </a:r>
          </a:p>
          <a:p>
            <a:pPr algn="ctr" fontAlgn="ctr"/>
            <a:r>
              <a:rPr lang="de-DE" sz="1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(inkl. neuer Endgeräte)</a:t>
            </a: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Handlungsfelder</a:t>
            </a:r>
            <a:endParaRPr lang="de-DE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cxnSp>
        <p:nvCxnSpPr>
          <p:cNvPr id="6" name="Gerader Verbinder 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charset="0"/>
                <a:ea typeface="Arial" charset="0"/>
                <a:cs typeface="Arial" charset="0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ktueller Stand</a:t>
            </a:r>
            <a:endParaRPr lang="de-DE" sz="1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betroffene Prozesse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WoWi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48067" y="3496500"/>
            <a:ext cx="16282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 smtClean="0">
                <a:latin typeface="Arial" charset="0"/>
                <a:ea typeface="Arial" charset="0"/>
                <a:cs typeface="Arial" charset="0"/>
              </a:rPr>
              <a:t>Mittel</a:t>
            </a:r>
            <a:endParaRPr lang="de-DE" sz="105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4476242" y="3011752"/>
            <a:ext cx="16235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Wohnungsabnahme, Beschwerdemanage-</a:t>
            </a:r>
            <a:r>
              <a:rPr lang="de-DE" sz="1050" dirty="0" err="1" smtClean="0"/>
              <a:t>ment</a:t>
            </a:r>
            <a:r>
              <a:rPr lang="de-DE" sz="1050" dirty="0" smtClean="0"/>
              <a:t>, Kundenservice vor Ort, Vermietung, Leerwohnungs-sanierung, Schadensmeldung, Reparatur, Wartung….</a:t>
            </a:r>
            <a:endParaRPr lang="de-DE" sz="1050" dirty="0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197084" y="2772311"/>
            <a:ext cx="1691695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Steigende </a:t>
            </a:r>
            <a:r>
              <a:rPr lang="de-DE" sz="1050" dirty="0"/>
              <a:t>Akzeptanz; Einsatz von Tablets im Außendienst (technische Prozesse (Reparatur, </a:t>
            </a:r>
            <a:r>
              <a:rPr lang="de-DE" sz="1050" dirty="0" smtClean="0"/>
              <a:t>Verkehrssicherungs-pflicht</a:t>
            </a:r>
            <a:r>
              <a:rPr lang="de-DE" sz="1050" dirty="0"/>
              <a:t>, Wartung etc.), </a:t>
            </a:r>
            <a:r>
              <a:rPr lang="de-DE" sz="1050" dirty="0" smtClean="0"/>
              <a:t>Bestandskunden-prozesse </a:t>
            </a:r>
            <a:r>
              <a:rPr lang="de-DE" sz="1050" dirty="0"/>
              <a:t>(z.B. Wohnungsabnahme)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978139" y="2769378"/>
            <a:ext cx="163881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 fontAlgn="b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dk1"/>
                </a:solidFill>
              </a:rPr>
              <a:t>Unternehmenskultur (Vertrauen führt</a:t>
            </a:r>
            <a:r>
              <a:rPr lang="de-DE" sz="1050" dirty="0" smtClean="0">
                <a:solidFill>
                  <a:schemeClr val="dk1"/>
                </a:solidFill>
              </a:rPr>
              <a:t>)</a:t>
            </a:r>
            <a:endParaRPr lang="de-DE" sz="1050" dirty="0">
              <a:solidFill>
                <a:schemeClr val="dk1"/>
              </a:solidFill>
            </a:endParaRPr>
          </a:p>
          <a:p>
            <a:pPr marL="228600" indent="-228600" algn="just" fontAlgn="b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dk1"/>
                </a:solidFill>
              </a:rPr>
              <a:t>Führen auf </a:t>
            </a:r>
            <a:r>
              <a:rPr lang="de-DE" sz="1050" dirty="0" smtClean="0">
                <a:solidFill>
                  <a:schemeClr val="dk1"/>
                </a:solidFill>
              </a:rPr>
              <a:t>Distanz</a:t>
            </a:r>
            <a:endParaRPr lang="de-DE" sz="1050" dirty="0">
              <a:solidFill>
                <a:schemeClr val="dk1"/>
              </a:solidFill>
            </a:endParaRPr>
          </a:p>
          <a:p>
            <a:pPr marL="228600" indent="-228600" fontAlgn="b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dk1"/>
                </a:solidFill>
              </a:rPr>
              <a:t>Regelungen zu Arbeitsort und </a:t>
            </a:r>
            <a:r>
              <a:rPr lang="de-DE" sz="1050" dirty="0" smtClean="0">
                <a:solidFill>
                  <a:schemeClr val="dk1"/>
                </a:solidFill>
              </a:rPr>
              <a:t>Arbeitszeit (Einsatz </a:t>
            </a:r>
            <a:r>
              <a:rPr lang="de-DE" sz="1050" dirty="0">
                <a:solidFill>
                  <a:schemeClr val="dk1"/>
                </a:solidFill>
              </a:rPr>
              <a:t>von zu Hause </a:t>
            </a:r>
            <a:r>
              <a:rPr lang="de-DE" sz="1050" dirty="0" smtClean="0">
                <a:solidFill>
                  <a:schemeClr val="dk1"/>
                </a:solidFill>
              </a:rPr>
              <a:t>aus; Vertrauensarbeits-zeit, temporäre </a:t>
            </a:r>
            <a:r>
              <a:rPr lang="de-DE" sz="1050" dirty="0">
                <a:solidFill>
                  <a:schemeClr val="dk1"/>
                </a:solidFill>
              </a:rPr>
              <a:t>Arbeitsplätze);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4476242" y="5541387"/>
            <a:ext cx="16235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dirty="0"/>
              <a:t>Qualifizierungsprozesse</a:t>
            </a:r>
            <a:endParaRPr lang="de-DE" sz="105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7978138" y="5218222"/>
            <a:ext cx="16388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Digitale Inklusion;</a:t>
            </a:r>
          </a:p>
          <a:p>
            <a:pPr fontAlgn="b"/>
            <a:r>
              <a:rPr lang="de-DE" sz="1050" dirty="0" smtClean="0"/>
              <a:t>Qualifizierungs-</a:t>
            </a:r>
          </a:p>
          <a:p>
            <a:pPr fontAlgn="b"/>
            <a:r>
              <a:rPr lang="de-DE" sz="1050" dirty="0" smtClean="0"/>
              <a:t>programme </a:t>
            </a:r>
            <a:r>
              <a:rPr lang="de-DE" sz="1050" dirty="0"/>
              <a:t>(Selbst-organisation, Lebens-langes Lernen, Digitale Lernformen)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1" y="5481141"/>
            <a:ext cx="1704517" cy="111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feld 26"/>
          <p:cNvSpPr txBox="1"/>
          <p:nvPr/>
        </p:nvSpPr>
        <p:spPr>
          <a:xfrm>
            <a:off x="821856" y="6342216"/>
            <a:ext cx="1681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Quelle: Bundesbaublatt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6291142" y="5539412"/>
            <a:ext cx="16235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dirty="0" smtClean="0"/>
              <a:t>Neue Endgeräte erlauben Qualifizierung „on </a:t>
            </a:r>
            <a:r>
              <a:rPr lang="de-DE" sz="1050" dirty="0" err="1" smtClean="0"/>
              <a:t>the</a:t>
            </a:r>
            <a:r>
              <a:rPr lang="de-DE" sz="1050" dirty="0" smtClean="0"/>
              <a:t> </a:t>
            </a:r>
            <a:r>
              <a:rPr lang="de-DE" sz="1050" dirty="0" err="1" smtClean="0"/>
              <a:t>job</a:t>
            </a:r>
            <a:r>
              <a:rPr lang="de-DE" sz="1050" dirty="0" smtClean="0"/>
              <a:t>“</a:t>
            </a:r>
            <a:endParaRPr lang="de-DE" sz="105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86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Cloud Computing ermöglicht die atmende Organisation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>
                <a:latin typeface="Arial" charset="0"/>
                <a:ea typeface="Arial" charset="0"/>
                <a:cs typeface="Arial" charset="0"/>
              </a:rPr>
              <a:t>III. Relevanz </a:t>
            </a:r>
            <a:r>
              <a:rPr lang="de-DE" dirty="0">
                <a:latin typeface="Arial" charset="0"/>
                <a:ea typeface="Arial" charset="0"/>
                <a:cs typeface="Arial" charset="0"/>
              </a:rPr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latin typeface="Arial" charset="0"/>
                <a:ea typeface="Arial" charset="0"/>
                <a:cs typeface="Arial" charset="0"/>
              </a:rPr>
              <a:pPr/>
              <a:t>28</a:t>
            </a:fld>
            <a:endParaRPr lang="de-DE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Cloud </a:t>
            </a:r>
            <a:r>
              <a:rPr lang="de-DE" sz="1400" b="1" dirty="0" smtClean="0">
                <a:solidFill>
                  <a:schemeClr val="tx1"/>
                </a:solidFill>
              </a:rPr>
              <a:t>Computing</a:t>
            </a:r>
          </a:p>
          <a:p>
            <a:pPr algn="just" fontAlgn="ctr"/>
            <a:r>
              <a:rPr lang="de-DE" sz="1000" dirty="0" smtClean="0">
                <a:solidFill>
                  <a:schemeClr val="tx1"/>
                </a:solidFill>
              </a:rPr>
              <a:t>(bedarfsgerechte </a:t>
            </a:r>
            <a:r>
              <a:rPr lang="de-DE" sz="1000" dirty="0">
                <a:solidFill>
                  <a:schemeClr val="tx1"/>
                </a:solidFill>
              </a:rPr>
              <a:t>und flexible Nutzung von </a:t>
            </a:r>
            <a:r>
              <a:rPr lang="de-DE" sz="1000" dirty="0" smtClean="0">
                <a:solidFill>
                  <a:schemeClr val="tx1"/>
                </a:solidFill>
              </a:rPr>
              <a:t>IT-Dienst-leistungen, Infrastruktur</a:t>
            </a:r>
            <a:r>
              <a:rPr lang="de-DE" sz="1000" dirty="0">
                <a:solidFill>
                  <a:schemeClr val="tx1"/>
                </a:solidFill>
              </a:rPr>
              <a:t>, </a:t>
            </a:r>
            <a:r>
              <a:rPr lang="de-DE" sz="1000" dirty="0" err="1" smtClean="0">
                <a:solidFill>
                  <a:schemeClr val="tx1"/>
                </a:solidFill>
              </a:rPr>
              <a:t>Ent</a:t>
            </a:r>
            <a:r>
              <a:rPr lang="de-DE" sz="1000" dirty="0" smtClean="0">
                <a:solidFill>
                  <a:schemeClr val="tx1"/>
                </a:solidFill>
              </a:rPr>
              <a:t>-wicklungsplattformen</a:t>
            </a:r>
            <a:r>
              <a:rPr lang="de-DE" sz="1000" dirty="0">
                <a:solidFill>
                  <a:schemeClr val="tx1"/>
                </a:solidFill>
              </a:rPr>
              <a:t>, </a:t>
            </a:r>
            <a:r>
              <a:rPr lang="de-DE" sz="1000" dirty="0" smtClean="0">
                <a:solidFill>
                  <a:schemeClr val="tx1"/>
                </a:solidFill>
              </a:rPr>
              <a:t>Soft-ware</a:t>
            </a:r>
            <a:r>
              <a:rPr lang="de-DE" sz="1000" dirty="0">
                <a:solidFill>
                  <a:schemeClr val="tx1"/>
                </a:solidFill>
              </a:rPr>
              <a:t>), die in Echtzeit als Service bereitgestellt und nach Nutzung abgerechnet werden)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Handlungsfelder</a:t>
            </a:r>
            <a:endParaRPr lang="de-DE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charset="0"/>
                <a:ea typeface="Arial" charset="0"/>
                <a:cs typeface="Arial" charset="0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ktueller Stand</a:t>
            </a:r>
            <a:endParaRPr lang="de-DE" sz="1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betroffene Prozesse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WoWi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48064" y="4519407"/>
            <a:ext cx="1634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200" dirty="0" smtClean="0">
                <a:latin typeface="Arial" charset="0"/>
                <a:ea typeface="Arial" charset="0"/>
                <a:cs typeface="Arial" charset="0"/>
              </a:rPr>
              <a:t>Mittel</a:t>
            </a:r>
            <a:endParaRPr lang="de-DE" sz="12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4476242" y="4323200"/>
            <a:ext cx="1622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200" dirty="0" smtClean="0"/>
              <a:t>Alle </a:t>
            </a:r>
            <a:r>
              <a:rPr lang="de-DE" sz="1200" dirty="0"/>
              <a:t>Prozesse, abhängig von der Eigenleistungstiefe</a:t>
            </a:r>
            <a:endParaRPr lang="de-DE" sz="12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197084" y="3861535"/>
            <a:ext cx="16900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200" dirty="0"/>
              <a:t>Sowohl auf der Softwareseite (Bsp.: Aareon), als auf der Infrastrukturseite bereits realisiert. Hier häufig noch Einschränkung auf Private Cloud Modelle</a:t>
            </a:r>
            <a:endParaRPr lang="de-DE" sz="12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931784" y="4230866"/>
            <a:ext cx="1638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200" dirty="0" smtClean="0"/>
              <a:t>Auswirkungen </a:t>
            </a:r>
            <a:r>
              <a:rPr lang="de-DE" sz="1200" dirty="0"/>
              <a:t>vor allem relevant für die IT-Funktionen im Unternehmen</a:t>
            </a:r>
            <a:endParaRPr lang="de-DE" sz="12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" name="Grafik 2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38" y="5469557"/>
            <a:ext cx="1725928" cy="111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Open Innovation wird zum Motor der internen und externen Unternehmensentwicklung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III. Relevanz </a:t>
            </a:r>
            <a:r>
              <a:rPr lang="de-DE" dirty="0"/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Co-</a:t>
            </a:r>
            <a:r>
              <a:rPr lang="de-DE" sz="1400" b="1" dirty="0" err="1">
                <a:solidFill>
                  <a:schemeClr val="tx1"/>
                </a:solidFill>
              </a:rPr>
              <a:t>Creation</a:t>
            </a:r>
            <a:r>
              <a:rPr lang="de-DE" sz="1400" b="1" dirty="0">
                <a:solidFill>
                  <a:schemeClr val="tx1"/>
                </a:solidFill>
              </a:rPr>
              <a:t>, </a:t>
            </a:r>
            <a:endParaRPr lang="de-DE" sz="1400" b="1" dirty="0" smtClean="0">
              <a:solidFill>
                <a:schemeClr val="tx1"/>
              </a:solidFill>
            </a:endParaRPr>
          </a:p>
          <a:p>
            <a:pPr algn="ctr" fontAlgn="ctr"/>
            <a:r>
              <a:rPr lang="de-DE" sz="1400" b="1" dirty="0" smtClean="0">
                <a:solidFill>
                  <a:schemeClr val="tx1"/>
                </a:solidFill>
              </a:rPr>
              <a:t>Open-Innovation </a:t>
            </a:r>
            <a:r>
              <a:rPr lang="de-DE" sz="1400" b="1" dirty="0">
                <a:solidFill>
                  <a:schemeClr val="tx1"/>
                </a:solidFill>
              </a:rPr>
              <a:t>und </a:t>
            </a:r>
            <a:r>
              <a:rPr lang="de-DE" sz="1400" b="1" dirty="0" err="1">
                <a:solidFill>
                  <a:schemeClr val="tx1"/>
                </a:solidFill>
              </a:rPr>
              <a:t>Crowdworking</a:t>
            </a:r>
            <a:endParaRPr lang="de-DE" sz="14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</a:rPr>
              <a:t>Handlungsfelder</a:t>
            </a:r>
            <a:endParaRPr lang="de-DE" sz="1200" b="1" dirty="0">
              <a:solidFill>
                <a:schemeClr val="tx1"/>
              </a:solidFill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</a:rPr>
              <a:t>(Auszug)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2679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</a:rPr>
              <a:t>ktueller Stand</a:t>
            </a:r>
            <a:endParaRPr lang="de-DE" sz="1200" b="1" dirty="0">
              <a:solidFill>
                <a:schemeClr val="bg1"/>
              </a:solidFill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betroffene Prozesse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</a:rPr>
              <a:t>WoWi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48067" y="4528342"/>
            <a:ext cx="163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dirty="0" smtClean="0"/>
              <a:t>Hoch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4476242" y="2913982"/>
            <a:ext cx="1628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Kundenmanagement- / Auftragsmanagement-prozesse (Callcenter-funktionen</a:t>
            </a:r>
            <a:r>
              <a:rPr lang="de-DE" sz="1050" dirty="0"/>
              <a:t>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200586" y="2927700"/>
            <a:ext cx="16843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Kunden-</a:t>
            </a:r>
            <a:r>
              <a:rPr lang="de-DE" sz="1050" dirty="0" err="1"/>
              <a:t>Self</a:t>
            </a:r>
            <a:r>
              <a:rPr lang="de-DE" sz="1050" dirty="0"/>
              <a:t>-Services als Mieter-App oder Mieterportal in einigen Unternehmen eingeführt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974269" y="2925085"/>
            <a:ext cx="1642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Strategie, Organisation (Prozesse/Systeme), </a:t>
            </a:r>
            <a:r>
              <a:rPr lang="de-DE" sz="1050" dirty="0" smtClean="0"/>
              <a:t>Führungs- </a:t>
            </a:r>
            <a:r>
              <a:rPr lang="de-DE" sz="1050" dirty="0"/>
              <a:t>und Unternehmenskultur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4477100" y="4519406"/>
            <a:ext cx="16238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 smtClean="0"/>
              <a:t>Innovationsprozesse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4477100" y="5878058"/>
            <a:ext cx="16238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Vermietungssupport, Planung von Bauleistungen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6197085" y="4357824"/>
            <a:ext cx="16878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Weitere </a:t>
            </a:r>
            <a:r>
              <a:rPr lang="de-DE" sz="1050" dirty="0"/>
              <a:t>Potenziale noch nicht breitbandig erschlossen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7974270" y="4362491"/>
            <a:ext cx="16426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Qualifikation, </a:t>
            </a:r>
            <a:r>
              <a:rPr lang="de-DE" sz="1050" dirty="0" smtClean="0"/>
              <a:t>Mitarbeitergewinnungs- </a:t>
            </a:r>
            <a:r>
              <a:rPr lang="de-DE" sz="1050" dirty="0"/>
              <a:t>und </a:t>
            </a:r>
            <a:r>
              <a:rPr lang="de-DE" sz="1050" dirty="0" smtClean="0"/>
              <a:t>Bindungsprogramme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4" name="Gerader Verbinder 15"/>
          <p:cNvCxnSpPr/>
          <p:nvPr/>
        </p:nvCxnSpPr>
        <p:spPr>
          <a:xfrm>
            <a:off x="2651965" y="3951288"/>
            <a:ext cx="695455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16"/>
          <p:cNvCxnSpPr/>
          <p:nvPr/>
        </p:nvCxnSpPr>
        <p:spPr>
          <a:xfrm>
            <a:off x="2697480" y="5314950"/>
            <a:ext cx="6909038" cy="476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42" y="5469557"/>
            <a:ext cx="1728176" cy="111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feld 26"/>
          <p:cNvSpPr txBox="1"/>
          <p:nvPr/>
        </p:nvSpPr>
        <p:spPr>
          <a:xfrm>
            <a:off x="7972295" y="5939891"/>
            <a:ext cx="16426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Neue Regeln der </a:t>
            </a:r>
            <a:r>
              <a:rPr lang="de-DE" sz="1050" dirty="0" smtClean="0"/>
              <a:t>Mitbestimmung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002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1429556" y="918473"/>
            <a:ext cx="8614776" cy="510527"/>
          </a:xfrm>
        </p:spPr>
        <p:txBody>
          <a:bodyPr>
            <a:noAutofit/>
          </a:bodyPr>
          <a:lstStyle/>
          <a:p>
            <a:r>
              <a:rPr lang="de-DE" dirty="0"/>
              <a:t>Big Data Analytics schafft Transparenz – eine Herausforderung nicht nur für die Unternehmenskultur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III. Relevanz </a:t>
            </a:r>
            <a:r>
              <a:rPr lang="de-DE" dirty="0"/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Big Data </a:t>
            </a:r>
            <a:r>
              <a:rPr lang="de-DE" sz="1400" b="1" dirty="0" smtClean="0">
                <a:solidFill>
                  <a:schemeClr val="tx1"/>
                </a:solidFill>
              </a:rPr>
              <a:t>Analytics</a:t>
            </a:r>
          </a:p>
          <a:p>
            <a:pPr algn="just" fontAlgn="ctr"/>
            <a:r>
              <a:rPr lang="de-DE" sz="1000" dirty="0" smtClean="0">
                <a:solidFill>
                  <a:schemeClr val="tx1"/>
                </a:solidFill>
              </a:rPr>
              <a:t>(</a:t>
            </a:r>
            <a:r>
              <a:rPr lang="de-DE" sz="1000" dirty="0">
                <a:solidFill>
                  <a:schemeClr val="tx1"/>
                </a:solidFill>
              </a:rPr>
              <a:t>systematische Verarbeitung und Analyse unstrukturierter Daten - Voraussetzung: </a:t>
            </a:r>
            <a:r>
              <a:rPr lang="de-DE" sz="1000" dirty="0" smtClean="0">
                <a:solidFill>
                  <a:schemeClr val="tx1"/>
                </a:solidFill>
              </a:rPr>
              <a:t>digitalisierte Information)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</a:rPr>
              <a:t>Handlungsfelder</a:t>
            </a:r>
            <a:endParaRPr lang="de-DE" sz="1200" b="1" dirty="0">
              <a:solidFill>
                <a:schemeClr val="tx1"/>
              </a:solidFill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</a:rPr>
              <a:t>(Auszug)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2679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</a:rPr>
              <a:t>ktueller Stand</a:t>
            </a:r>
            <a:endParaRPr lang="de-DE" sz="1200" b="1" dirty="0">
              <a:solidFill>
                <a:schemeClr val="bg1"/>
              </a:solidFill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betroffene Prozesse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</a:rPr>
              <a:t>WoWi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45090" y="4582102"/>
            <a:ext cx="163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dirty="0" smtClean="0"/>
              <a:t>Hoch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4477099" y="2725154"/>
            <a:ext cx="162388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fontAlgn="b">
              <a:defRPr sz="1050"/>
            </a:lvl1pPr>
          </a:lstStyle>
          <a:p>
            <a:r>
              <a:rPr lang="de-DE" dirty="0"/>
              <a:t>Portfoliomanagement/-Strategie; Budgetplanung- und Steuerung; Kapazitätsplanung und -Steuerung; 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6214976" y="2774068"/>
            <a:ext cx="16324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fontAlgn="b">
              <a:defRPr sz="1050"/>
            </a:lvl1pPr>
          </a:lstStyle>
          <a:p>
            <a:r>
              <a:rPr lang="de-DE" dirty="0"/>
              <a:t>Basis bei allen (großen) Unternehmen, die ihre Unternehmensdaten digitalisiert vorliegen haben, vorhanden. 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7978139" y="2937835"/>
            <a:ext cx="1638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Strategie, Organisation (Prozesse/Systeme), Führungs- und Unternehmenskultur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4489013" y="4292020"/>
            <a:ext cx="16603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Kundenzufriedenheit</a:t>
            </a:r>
            <a:r>
              <a:rPr lang="de-DE" sz="1050" dirty="0"/>
              <a:t>, Kundenbindung und Kundenverhalten; Qualitätskontrollen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4473267" y="5878058"/>
            <a:ext cx="16312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 smtClean="0"/>
              <a:t>Forderungs-management</a:t>
            </a:r>
            <a:endParaRPr lang="de-DE" sz="1050" dirty="0"/>
          </a:p>
          <a:p>
            <a:pPr algn="ctr" fontAlgn="b"/>
            <a:r>
              <a:rPr lang="de-DE" sz="1050" dirty="0" smtClean="0"/>
              <a:t>Bonitätsprüfung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4" name="Gerader Verbinder 15"/>
          <p:cNvCxnSpPr/>
          <p:nvPr/>
        </p:nvCxnSpPr>
        <p:spPr>
          <a:xfrm>
            <a:off x="2651965" y="3951288"/>
            <a:ext cx="695455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16"/>
          <p:cNvCxnSpPr/>
          <p:nvPr/>
        </p:nvCxnSpPr>
        <p:spPr>
          <a:xfrm>
            <a:off x="2697480" y="5314950"/>
            <a:ext cx="6909038" cy="476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6205451" y="4307593"/>
            <a:ext cx="163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900" dirty="0" smtClean="0"/>
              <a:t> </a:t>
            </a:r>
            <a:r>
              <a:rPr lang="de-DE" sz="1050" dirty="0"/>
              <a:t>„SAP </a:t>
            </a:r>
            <a:r>
              <a:rPr lang="de-DE" sz="1050" dirty="0" err="1"/>
              <a:t>by</a:t>
            </a:r>
            <a:r>
              <a:rPr lang="de-DE" sz="1050" dirty="0"/>
              <a:t> Hana“ ist serienreif einsetzbar, zum Teil Einführung geplant bzw. umgesetzt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7959089" y="4338010"/>
            <a:ext cx="163881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fontAlgn="b">
              <a:defRPr sz="900"/>
            </a:lvl1pPr>
          </a:lstStyle>
          <a:p>
            <a:r>
              <a:rPr lang="de-DE" sz="1050" dirty="0"/>
              <a:t>Qualifikation, </a:t>
            </a:r>
            <a:r>
              <a:rPr lang="de-DE" sz="1050" dirty="0" smtClean="0"/>
              <a:t>Mitarbeitergewinnungs- </a:t>
            </a:r>
            <a:r>
              <a:rPr lang="de-DE" sz="1050" dirty="0"/>
              <a:t>und Bindungs-programme</a:t>
            </a:r>
          </a:p>
          <a:p>
            <a:endParaRPr lang="de-DE" dirty="0"/>
          </a:p>
        </p:txBody>
      </p:sp>
      <p:sp>
        <p:nvSpPr>
          <p:cNvPr id="30" name="Textfeld 29"/>
          <p:cNvSpPr txBox="1"/>
          <p:nvPr/>
        </p:nvSpPr>
        <p:spPr>
          <a:xfrm>
            <a:off x="7949564" y="5538160"/>
            <a:ext cx="163881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fontAlgn="b">
              <a:defRPr sz="1050"/>
            </a:lvl1pPr>
          </a:lstStyle>
          <a:p>
            <a:r>
              <a:rPr lang="de-DE" dirty="0"/>
              <a:t>Neue Regeln der Mitbestimmung ("</a:t>
            </a:r>
            <a:r>
              <a:rPr lang="de-DE" dirty="0" err="1"/>
              <a:t>personenbez</a:t>
            </a:r>
            <a:r>
              <a:rPr lang="de-DE" dirty="0"/>
              <a:t>. Leistungs- und Verhaltenskontrolle")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67" y="5428857"/>
            <a:ext cx="1677600" cy="111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1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Assistenzsysteme als </a:t>
            </a:r>
            <a:r>
              <a:rPr lang="de-DE" dirty="0" smtClean="0"/>
              <a:t>Kundenbindungs-instrumente </a:t>
            </a:r>
            <a:r>
              <a:rPr lang="de-DE" dirty="0"/>
              <a:t>schaffen neue Dienstleistungen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>
                <a:latin typeface="Arial" charset="0"/>
                <a:ea typeface="Arial" charset="0"/>
                <a:cs typeface="Arial" charset="0"/>
              </a:rPr>
              <a:t>III. Relevanz </a:t>
            </a:r>
            <a:r>
              <a:rPr lang="de-DE" dirty="0">
                <a:latin typeface="Arial" charset="0"/>
                <a:ea typeface="Arial" charset="0"/>
                <a:cs typeface="Arial" charset="0"/>
              </a:rPr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latin typeface="Arial" charset="0"/>
                <a:ea typeface="Arial" charset="0"/>
                <a:cs typeface="Arial" charset="0"/>
              </a:rPr>
              <a:pPr/>
              <a:t>31</a:t>
            </a:fld>
            <a:endParaRPr lang="de-DE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Künstliche Intelligenz - fortgeschrittene Robotik </a:t>
            </a:r>
            <a:endParaRPr lang="de-DE" sz="14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Handlungsfelder</a:t>
            </a:r>
            <a:endParaRPr lang="de-DE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cxnSp>
        <p:nvCxnSpPr>
          <p:cNvPr id="6" name="Gerader Verbinder 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charset="0"/>
                <a:ea typeface="Arial" charset="0"/>
                <a:cs typeface="Arial" charset="0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ktueller Stand</a:t>
            </a:r>
            <a:endParaRPr lang="de-DE" sz="1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betroffene Prozesse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WoWi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20965" y="3254126"/>
            <a:ext cx="16918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Abhängig </a:t>
            </a:r>
            <a:r>
              <a:rPr lang="de-DE" sz="1050" dirty="0"/>
              <a:t>von </a:t>
            </a:r>
            <a:r>
              <a:rPr lang="de-DE" sz="1050" dirty="0" smtClean="0"/>
              <a:t>unternehmens-spezifischer </a:t>
            </a:r>
            <a:r>
              <a:rPr lang="de-DE" sz="1050" dirty="0"/>
              <a:t>Strategie und Kundengruppen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4476242" y="3415709"/>
            <a:ext cx="1631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 smtClean="0"/>
              <a:t>Infrastrukturelle </a:t>
            </a:r>
            <a:r>
              <a:rPr lang="de-DE" sz="1050" dirty="0"/>
              <a:t>Leistungen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197084" y="2769378"/>
            <a:ext cx="1691695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Erste </a:t>
            </a:r>
            <a:r>
              <a:rPr lang="de-DE" sz="1050" dirty="0"/>
              <a:t>Pilotprojekte, z.B.  AAL-Projekt „Alter Leben“ (Verband </a:t>
            </a:r>
            <a:r>
              <a:rPr lang="de-DE" sz="1050" dirty="0" smtClean="0"/>
              <a:t>sächsische Wohnungs-baugenossenschaften</a:t>
            </a:r>
            <a:r>
              <a:rPr lang="de-DE" sz="1050" dirty="0"/>
              <a:t>), d.h. Lösungen für </a:t>
            </a:r>
            <a:r>
              <a:rPr lang="de-DE" sz="1050" dirty="0" smtClean="0"/>
              <a:t>ein selbstbestimmtes</a:t>
            </a:r>
            <a:r>
              <a:rPr lang="de-DE" sz="1050" dirty="0"/>
              <a:t> </a:t>
            </a:r>
            <a:r>
              <a:rPr lang="de-DE" sz="1050" dirty="0" err="1" smtClean="0"/>
              <a:t>Woh-nen</a:t>
            </a:r>
            <a:r>
              <a:rPr lang="de-DE" sz="1050" dirty="0" smtClean="0"/>
              <a:t> </a:t>
            </a:r>
            <a:r>
              <a:rPr lang="de-DE" sz="1050" dirty="0"/>
              <a:t>in den eigenen vier Wänden im </a:t>
            </a:r>
            <a:r>
              <a:rPr lang="de-DE" sz="1050" dirty="0" smtClean="0"/>
              <a:t>Alter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978139" y="3173335"/>
            <a:ext cx="163881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Grundsätzliche strategische </a:t>
            </a:r>
            <a:r>
              <a:rPr lang="de-DE" sz="1050" dirty="0"/>
              <a:t>Entscheidungen,</a:t>
            </a:r>
          </a:p>
          <a:p>
            <a:pPr algn="just" fontAlgn="b"/>
            <a:r>
              <a:rPr lang="de-DE" sz="1050" dirty="0">
                <a:solidFill>
                  <a:srgbClr val="000000"/>
                </a:solidFill>
              </a:rPr>
              <a:t>Eigenleistungsstrategie,</a:t>
            </a:r>
          </a:p>
          <a:p>
            <a:pPr algn="just" fontAlgn="b"/>
            <a:r>
              <a:rPr lang="de-DE" sz="1050" dirty="0">
                <a:solidFill>
                  <a:srgbClr val="000000"/>
                </a:solidFill>
              </a:rPr>
              <a:t>Organisation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4475053" y="4895057"/>
            <a:ext cx="1629435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Prozesse zur Unterstützung spezifischer Kundengruppen (z.B. Senioren durch Ambient Assisted Living - Systeme und Elemente in Verbindung mit Servicerobotern)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6197084" y="5062833"/>
            <a:ext cx="169002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Konzepte in Form von persönlichen Dienstleistungen, technischen Assistenzsystemen und bautechnischen Maßnahmen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7978138" y="5460596"/>
            <a:ext cx="16388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Innovationsprozesse,</a:t>
            </a:r>
          </a:p>
          <a:p>
            <a:pPr algn="ctr" fontAlgn="b"/>
            <a:r>
              <a:rPr lang="de-DE" sz="1050" dirty="0">
                <a:solidFill>
                  <a:srgbClr val="000000"/>
                </a:solidFill>
              </a:rPr>
              <a:t>Mitarbeiterbeteiligung</a:t>
            </a: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1" y="5481141"/>
            <a:ext cx="1720656" cy="111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1429556" y="918473"/>
            <a:ext cx="8187400" cy="510527"/>
          </a:xfrm>
        </p:spPr>
        <p:txBody>
          <a:bodyPr>
            <a:noAutofit/>
          </a:bodyPr>
          <a:lstStyle/>
          <a:p>
            <a:r>
              <a:rPr lang="de-DE" dirty="0"/>
              <a:t>Künstliche Intelligenz kann komplexe Probleme lösen  - </a:t>
            </a:r>
            <a:r>
              <a:rPr lang="de-DE" dirty="0" smtClean="0"/>
              <a:t>Callcenter-Lösungen  </a:t>
            </a:r>
            <a:r>
              <a:rPr lang="de-DE" dirty="0"/>
              <a:t>geraten zu  </a:t>
            </a:r>
            <a:r>
              <a:rPr lang="de-DE" u="sng" dirty="0"/>
              <a:t>notwendigen </a:t>
            </a:r>
            <a:r>
              <a:rPr lang="de-DE" dirty="0"/>
              <a:t>Übergansphänomenen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III. Relevanz </a:t>
            </a:r>
            <a:r>
              <a:rPr lang="de-DE" dirty="0"/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/>
          </a:p>
          <a:p>
            <a:pPr fontAlgn="ctr"/>
            <a:endParaRPr lang="de-DE" sz="1100" dirty="0" smtClean="0"/>
          </a:p>
          <a:p>
            <a:pPr fontAlgn="ctr"/>
            <a:endParaRPr lang="de-DE" sz="1100" dirty="0" smtClean="0"/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Künstliche </a:t>
            </a:r>
            <a:r>
              <a:rPr lang="de-DE" sz="1400" b="1" dirty="0" smtClean="0">
                <a:solidFill>
                  <a:schemeClr val="tx1"/>
                </a:solidFill>
              </a:rPr>
              <a:t>Intelligenz</a:t>
            </a:r>
          </a:p>
          <a:p>
            <a:pPr algn="ctr" fontAlgn="ctr"/>
            <a:r>
              <a:rPr lang="de-DE" sz="1000" dirty="0" smtClean="0">
                <a:solidFill>
                  <a:schemeClr val="tx1"/>
                </a:solidFill>
              </a:rPr>
              <a:t>(Nachbildung </a:t>
            </a:r>
            <a:r>
              <a:rPr lang="de-DE" sz="1000" dirty="0">
                <a:solidFill>
                  <a:schemeClr val="tx1"/>
                </a:solidFill>
              </a:rPr>
              <a:t>menschlicher Vorgehensweisen der Problemlösung</a:t>
            </a:r>
            <a:r>
              <a:rPr lang="de-DE" sz="1000" dirty="0" smtClean="0">
                <a:solidFill>
                  <a:schemeClr val="tx1"/>
                </a:solidFill>
              </a:rPr>
              <a:t>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</a:rPr>
              <a:t>Handlungsfelder</a:t>
            </a:r>
            <a:endParaRPr lang="de-DE" sz="1200" b="1" dirty="0">
              <a:solidFill>
                <a:schemeClr val="tx1"/>
              </a:solidFill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</a:rPr>
              <a:t>(Auszug)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+mj-lt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2679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</a:rPr>
              <a:t>ktueller Stand</a:t>
            </a:r>
            <a:endParaRPr lang="de-DE" sz="1200" b="1" dirty="0">
              <a:solidFill>
                <a:schemeClr val="bg1"/>
              </a:solidFill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betroffene Prozesse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</a:rPr>
              <a:t>WoWi</a:t>
            </a:r>
            <a:endParaRPr lang="de-DE" sz="1000" b="1" i="1" dirty="0">
              <a:solidFill>
                <a:srgbClr val="00000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45090" y="4528342"/>
            <a:ext cx="16312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dirty="0" smtClean="0"/>
              <a:t>Hoch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4465806" y="2904847"/>
            <a:ext cx="16361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Kundenmanagement/</a:t>
            </a:r>
          </a:p>
          <a:p>
            <a:pPr algn="just" fontAlgn="b"/>
            <a:r>
              <a:rPr lang="de-DE" sz="1050" dirty="0"/>
              <a:t>Auftragsmanagement-</a:t>
            </a:r>
          </a:p>
          <a:p>
            <a:pPr algn="just" fontAlgn="b"/>
            <a:r>
              <a:rPr lang="de-DE" sz="1050" dirty="0" err="1"/>
              <a:t>prozesse</a:t>
            </a:r>
            <a:r>
              <a:rPr lang="de-DE" sz="1050" dirty="0"/>
              <a:t> (Callcenter-funktionen)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217849" y="2665146"/>
            <a:ext cx="1670931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Zentrale Callcenter-funktionen in großen (börsennotierten) Unternehmen nachhaltig in unterschiedlichen Ausprägungen implementiert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978140" y="2743264"/>
            <a:ext cx="16388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Unternehmensstrategie, Organisation und </a:t>
            </a:r>
            <a:r>
              <a:rPr lang="de-DE" sz="1050" dirty="0" smtClean="0"/>
              <a:t>Unternehmenskultur, </a:t>
            </a:r>
            <a:r>
              <a:rPr lang="de-DE" sz="1050" dirty="0" smtClean="0">
                <a:solidFill>
                  <a:srgbClr val="000000"/>
                </a:solidFill>
              </a:rPr>
              <a:t>Qualifizierung </a:t>
            </a:r>
            <a:r>
              <a:rPr lang="de-DE" sz="1050" dirty="0">
                <a:solidFill>
                  <a:srgbClr val="000000"/>
                </a:solidFill>
              </a:rPr>
              <a:t>und </a:t>
            </a:r>
            <a:r>
              <a:rPr lang="de-DE" sz="1050" dirty="0" smtClean="0">
                <a:solidFill>
                  <a:srgbClr val="000000"/>
                </a:solidFill>
              </a:rPr>
              <a:t>Qualifizierungs-instrumente</a:t>
            </a:r>
            <a:endParaRPr lang="de-DE" sz="1050" dirty="0">
              <a:solidFill>
                <a:srgbClr val="000000"/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4476245" y="4527496"/>
            <a:ext cx="16257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Vermietung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4476242" y="5716476"/>
            <a:ext cx="16257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Störungsannahme/</a:t>
            </a:r>
          </a:p>
          <a:p>
            <a:pPr algn="just" fontAlgn="b"/>
            <a:r>
              <a:rPr lang="de-DE" sz="1050" dirty="0"/>
              <a:t>Auftragsmanagement technische Mängel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4" name="Gerader Verbinder 15"/>
          <p:cNvCxnSpPr/>
          <p:nvPr/>
        </p:nvCxnSpPr>
        <p:spPr>
          <a:xfrm>
            <a:off x="2651965" y="3951288"/>
            <a:ext cx="695455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16"/>
          <p:cNvCxnSpPr/>
          <p:nvPr/>
        </p:nvCxnSpPr>
        <p:spPr>
          <a:xfrm>
            <a:off x="2697480" y="5314950"/>
            <a:ext cx="6909038" cy="476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7978140" y="4129422"/>
            <a:ext cx="1638816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Regelungen zu </a:t>
            </a:r>
            <a:r>
              <a:rPr lang="de-DE" sz="1050" dirty="0" smtClean="0"/>
              <a:t>Qualitäts-</a:t>
            </a:r>
            <a:r>
              <a:rPr lang="de-DE" sz="1050" dirty="0" err="1" smtClean="0"/>
              <a:t>sicherungssystemen</a:t>
            </a:r>
            <a:r>
              <a:rPr lang="de-DE" sz="1050" dirty="0" smtClean="0"/>
              <a:t> </a:t>
            </a:r>
            <a:r>
              <a:rPr lang="de-DE" sz="1050" dirty="0"/>
              <a:t>(Silent Monitoring); </a:t>
            </a:r>
            <a:r>
              <a:rPr lang="de-DE" sz="1050" dirty="0">
                <a:solidFill>
                  <a:srgbClr val="000000"/>
                </a:solidFill>
              </a:rPr>
              <a:t>Arbeitszeitregelungen (feste Arbeitszeiten, Pausenregelungen etc.)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6197084" y="4277034"/>
            <a:ext cx="16916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Erstlösungsquoten (Bestandskunden-management) bis zu 90% nachgewiesen</a:t>
            </a:r>
            <a:endParaRPr lang="de-DE" sz="1050" dirty="0">
              <a:solidFill>
                <a:srgbClr val="000000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7978140" y="5797267"/>
            <a:ext cx="163881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61833" fontAlgn="b">
              <a:defRPr/>
            </a:pPr>
            <a:r>
              <a:rPr lang="de-DE" sz="1050" dirty="0"/>
              <a:t>Entlohnungssysteme (Entlohnung Geringqualifizierter)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7"/>
          <a:stretch/>
        </p:blipFill>
        <p:spPr>
          <a:xfrm>
            <a:off x="870161" y="5421824"/>
            <a:ext cx="1677600" cy="116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4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1429556" y="918473"/>
            <a:ext cx="8187402" cy="510527"/>
          </a:xfrm>
        </p:spPr>
        <p:txBody>
          <a:bodyPr>
            <a:noAutofit/>
          </a:bodyPr>
          <a:lstStyle/>
          <a:p>
            <a:r>
              <a:rPr lang="de-DE" dirty="0"/>
              <a:t>Das Internet der Dinge wird auch komplexe </a:t>
            </a:r>
            <a:r>
              <a:rPr lang="de-DE" dirty="0" smtClean="0"/>
              <a:t>Prozesse </a:t>
            </a:r>
            <a:r>
              <a:rPr lang="de-DE" dirty="0"/>
              <a:t>automatisieren - allerdings erst mittelfristig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>
                <a:latin typeface="Arial" charset="0"/>
                <a:ea typeface="Arial" charset="0"/>
                <a:cs typeface="Arial" charset="0"/>
              </a:rPr>
              <a:t>III. Relevanz </a:t>
            </a:r>
            <a:r>
              <a:rPr lang="de-DE" dirty="0">
                <a:latin typeface="Arial" charset="0"/>
                <a:ea typeface="Arial" charset="0"/>
                <a:cs typeface="Arial" charset="0"/>
              </a:rPr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latin typeface="Arial" charset="0"/>
                <a:ea typeface="Arial" charset="0"/>
                <a:cs typeface="Arial" charset="0"/>
              </a:rPr>
              <a:pPr/>
              <a:t>33</a:t>
            </a:fld>
            <a:endParaRPr lang="de-DE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ichtungspfeil 7"/>
          <p:cNvSpPr/>
          <p:nvPr/>
        </p:nvSpPr>
        <p:spPr>
          <a:xfrm>
            <a:off x="768468" y="2591321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Internet der Dinge </a:t>
            </a:r>
            <a:endParaRPr lang="de-DE" sz="1400" b="1" dirty="0" smtClean="0">
              <a:solidFill>
                <a:schemeClr val="tx1"/>
              </a:solidFill>
            </a:endParaRPr>
          </a:p>
          <a:p>
            <a:pPr algn="ctr" fontAlgn="ctr"/>
            <a:r>
              <a:rPr lang="de-DE" sz="1000" dirty="0" smtClean="0">
                <a:solidFill>
                  <a:schemeClr val="tx1"/>
                </a:solidFill>
              </a:rPr>
              <a:t>(</a:t>
            </a:r>
            <a:r>
              <a:rPr lang="de-DE" sz="1000" dirty="0">
                <a:solidFill>
                  <a:schemeClr val="tx1"/>
                </a:solidFill>
              </a:rPr>
              <a:t>über Sensoren und Funkchips durchgeführte Verknüpfung eindeutig identifizierbarer physischer Objekte (Dinge) und Dienste)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Handlungsfelder</a:t>
            </a:r>
            <a:endParaRPr lang="de-DE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cxnSp>
        <p:nvCxnSpPr>
          <p:cNvPr id="6" name="Gerader Verbinder 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charset="0"/>
                <a:ea typeface="Arial" charset="0"/>
                <a:cs typeface="Arial" charset="0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ktueller Stand</a:t>
            </a:r>
            <a:endParaRPr lang="de-DE" sz="1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betroffene Prozesse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WoWi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48066" y="3587945"/>
            <a:ext cx="15982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Hoch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4476243" y="3103197"/>
            <a:ext cx="162353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Wartung, Reparatur, Betriebskostenabrechnung , -controlling, und - </a:t>
            </a:r>
            <a:r>
              <a:rPr lang="de-DE" sz="1050" dirty="0" err="1"/>
              <a:t>management</a:t>
            </a:r>
            <a:r>
              <a:rPr lang="de-DE" sz="1050" dirty="0"/>
              <a:t>, </a:t>
            </a:r>
            <a:r>
              <a:rPr lang="de-DE" sz="1050" dirty="0" smtClean="0"/>
              <a:t>insb. </a:t>
            </a:r>
            <a:r>
              <a:rPr lang="de-DE" sz="1050" dirty="0"/>
              <a:t>Energiemanagement,  Einkauf von </a:t>
            </a:r>
            <a:r>
              <a:rPr lang="de-DE" sz="1050" dirty="0" err="1"/>
              <a:t>Beko</a:t>
            </a:r>
            <a:r>
              <a:rPr lang="de-DE" sz="1050" dirty="0"/>
              <a:t>-relevanten Leistungen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197084" y="2668462"/>
            <a:ext cx="16916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just" fontAlgn="b">
              <a:defRPr sz="1050"/>
            </a:lvl1pPr>
          </a:lstStyle>
          <a:p>
            <a:pPr algn="l"/>
            <a:r>
              <a:rPr lang="de-DE" dirty="0"/>
              <a:t>Smart Home (sensortechnisch aufgerüstete, in sich selbst und nach außen hin vernetzte Zuhause). Hohe Verfügbarkeit an technischen Lösungen. Im hochpreisigen Wohnen bereits häufiger angewendet.  Erster breiter Einsatz bei </a:t>
            </a:r>
            <a:r>
              <a:rPr lang="de-DE" dirty="0" smtClean="0"/>
              <a:t>Rauchmeldern.</a:t>
            </a:r>
            <a:endParaRPr lang="de-DE" dirty="0"/>
          </a:p>
        </p:txBody>
      </p:sp>
      <p:sp>
        <p:nvSpPr>
          <p:cNvPr id="36" name="Textfeld 35"/>
          <p:cNvSpPr txBox="1"/>
          <p:nvPr/>
        </p:nvSpPr>
        <p:spPr>
          <a:xfrm>
            <a:off x="7978139" y="3312948"/>
            <a:ext cx="16388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Strategie Organisation (</a:t>
            </a:r>
            <a:r>
              <a:rPr lang="de-DE" sz="1050" dirty="0" smtClean="0"/>
              <a:t>Prozesse/Systeme, Funktionen)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4482888" y="5212677"/>
            <a:ext cx="163617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Einkauf, (Abruf) von Leistungen und Materialien; Steuerung, Kontrolle und Qualitätssicherung </a:t>
            </a:r>
            <a:r>
              <a:rPr lang="de-DE" sz="1050" dirty="0" smtClean="0"/>
              <a:t>DL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6197083" y="4646366"/>
            <a:ext cx="169169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/>
              <a:t>Smart </a:t>
            </a:r>
            <a:r>
              <a:rPr lang="de-DE" sz="1050" dirty="0" err="1"/>
              <a:t>Metering</a:t>
            </a:r>
            <a:r>
              <a:rPr lang="de-DE" sz="1050" dirty="0"/>
              <a:t> (computergestützte Messen, Ermitteln und Steuern von Energieverbrauch und –zufuhr). Als Stromzähler sind sie Teil des Smart </a:t>
            </a:r>
            <a:r>
              <a:rPr lang="de-DE" sz="1050" dirty="0" err="1"/>
              <a:t>Grids</a:t>
            </a:r>
            <a:r>
              <a:rPr lang="de-DE" sz="1050" dirty="0"/>
              <a:t>, des intelligenten Stromnetzes. Nicht flächendeckend eingesetzt.</a:t>
            </a:r>
          </a:p>
        </p:txBody>
      </p:sp>
      <p:pic>
        <p:nvPicPr>
          <p:cNvPr id="2" name="Grafik 1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67" y="5475287"/>
            <a:ext cx="1684800" cy="1065600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8011789" y="5495973"/>
            <a:ext cx="16388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Qualifikation</a:t>
            </a:r>
            <a:r>
              <a:rPr lang="de-DE" sz="1050" dirty="0"/>
              <a:t>, </a:t>
            </a:r>
            <a:r>
              <a:rPr lang="de-DE" sz="1050" dirty="0" smtClean="0"/>
              <a:t>Mitarbeite-gewinnungs- </a:t>
            </a:r>
            <a:r>
              <a:rPr lang="de-DE" sz="1050" dirty="0"/>
              <a:t>und </a:t>
            </a:r>
            <a:r>
              <a:rPr lang="de-DE" sz="1050" dirty="0" smtClean="0"/>
              <a:t>-Bindungsprogramme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82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 err="1"/>
              <a:t>Augmented</a:t>
            </a:r>
            <a:r>
              <a:rPr lang="de-DE" dirty="0"/>
              <a:t> Reality wird vor allem als </a:t>
            </a:r>
            <a:r>
              <a:rPr lang="de-DE" dirty="0" err="1"/>
              <a:t>Qualifizie-rungsinstrument</a:t>
            </a:r>
            <a:r>
              <a:rPr lang="de-DE" dirty="0"/>
              <a:t> für Unternehmen relevant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>
                <a:latin typeface="Arial" charset="0"/>
                <a:ea typeface="Arial" charset="0"/>
                <a:cs typeface="Arial" charset="0"/>
              </a:rPr>
              <a:t>III. Relevanz </a:t>
            </a:r>
            <a:r>
              <a:rPr lang="de-DE" dirty="0">
                <a:latin typeface="Arial" charset="0"/>
                <a:ea typeface="Arial" charset="0"/>
                <a:cs typeface="Arial" charset="0"/>
              </a:rPr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latin typeface="Arial" charset="0"/>
                <a:ea typeface="Arial" charset="0"/>
                <a:cs typeface="Arial" charset="0"/>
              </a:rPr>
              <a:pPr/>
              <a:t>34</a:t>
            </a:fld>
            <a:endParaRPr lang="de-DE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Integrierte digitale und physische Welten </a:t>
            </a:r>
            <a:endParaRPr lang="de-DE" sz="1400" b="1" dirty="0" smtClean="0">
              <a:solidFill>
                <a:schemeClr val="tx1"/>
              </a:solidFill>
            </a:endParaRPr>
          </a:p>
          <a:p>
            <a:pPr fontAlgn="ctr"/>
            <a:r>
              <a:rPr lang="de-DE" sz="1000" dirty="0" smtClean="0">
                <a:solidFill>
                  <a:schemeClr val="tx1"/>
                </a:solidFill>
              </a:rPr>
              <a:t>(</a:t>
            </a:r>
            <a:r>
              <a:rPr lang="de-DE" sz="1000" dirty="0">
                <a:solidFill>
                  <a:schemeClr val="tx1"/>
                </a:solidFill>
              </a:rPr>
              <a:t>Anreicherung der bestehenden realen Welt mit computergenerierten Inhalten </a:t>
            </a:r>
            <a:r>
              <a:rPr lang="de-DE" sz="1000" dirty="0" smtClean="0">
                <a:solidFill>
                  <a:schemeClr val="tx1"/>
                </a:solidFill>
              </a:rPr>
              <a:t>- </a:t>
            </a:r>
            <a:r>
              <a:rPr lang="de-DE" sz="1000" dirty="0">
                <a:solidFill>
                  <a:schemeClr val="tx1"/>
                </a:solidFill>
              </a:rPr>
              <a:t>Darstellung und gleichzeitige Wahrnehmung einer interaktiven virtuellen </a:t>
            </a:r>
            <a:r>
              <a:rPr lang="de-DE" sz="1000" dirty="0" smtClean="0">
                <a:solidFill>
                  <a:schemeClr val="tx1"/>
                </a:solidFill>
              </a:rPr>
              <a:t>Welt)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Handlungsfelder</a:t>
            </a:r>
            <a:endParaRPr lang="de-DE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cxnSp>
        <p:nvCxnSpPr>
          <p:cNvPr id="6" name="Gerader Verbinder 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charset="0"/>
                <a:ea typeface="Arial" charset="0"/>
                <a:cs typeface="Arial" charset="0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ktueller Stand</a:t>
            </a:r>
            <a:endParaRPr lang="de-DE" sz="1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betroffene Prozesse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WoWi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748922" y="3496500"/>
            <a:ext cx="16350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 smtClean="0"/>
              <a:t>Mittel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4476242" y="5645875"/>
            <a:ext cx="16235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1833">
              <a:defRPr/>
            </a:pPr>
            <a:r>
              <a:rPr lang="de-DE" sz="1050" dirty="0">
                <a:solidFill>
                  <a:schemeClr val="dk1"/>
                </a:solidFill>
              </a:rPr>
              <a:t>Qualifizierung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7978139" y="3410835"/>
            <a:ext cx="16388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Strategie Organisation (Prozesse/Systeme</a:t>
            </a:r>
            <a:r>
              <a:rPr lang="de-DE" sz="1050" dirty="0" smtClean="0"/>
              <a:t>)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4438802" y="3189931"/>
            <a:ext cx="163617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Vermietung/</a:t>
            </a:r>
            <a:r>
              <a:rPr lang="de-DE" sz="1050" dirty="0" err="1" smtClean="0"/>
              <a:t>Besichti-gung</a:t>
            </a:r>
            <a:r>
              <a:rPr lang="de-DE" sz="1050" dirty="0" smtClean="0"/>
              <a:t>, </a:t>
            </a:r>
            <a:r>
              <a:rPr lang="de-DE" sz="1050" dirty="0"/>
              <a:t>Wartung, </a:t>
            </a:r>
            <a:r>
              <a:rPr lang="de-DE" sz="1050" dirty="0" smtClean="0"/>
              <a:t>Reparatur, </a:t>
            </a:r>
            <a:r>
              <a:rPr lang="de-DE" sz="1050" dirty="0" smtClean="0">
                <a:solidFill>
                  <a:srgbClr val="000000"/>
                </a:solidFill>
              </a:rPr>
              <a:t>Planung </a:t>
            </a:r>
            <a:r>
              <a:rPr lang="de-DE" sz="1050" dirty="0">
                <a:solidFill>
                  <a:srgbClr val="000000"/>
                </a:solidFill>
              </a:rPr>
              <a:t>von Neubauten/</a:t>
            </a:r>
            <a:r>
              <a:rPr lang="de-DE" sz="1050" dirty="0" err="1">
                <a:solidFill>
                  <a:srgbClr val="000000"/>
                </a:solidFill>
              </a:rPr>
              <a:t>Moderni</a:t>
            </a:r>
            <a:r>
              <a:rPr lang="de-DE" sz="1050" dirty="0">
                <a:solidFill>
                  <a:srgbClr val="000000"/>
                </a:solidFill>
              </a:rPr>
              <a:t>-</a:t>
            </a:r>
          </a:p>
          <a:p>
            <a:pPr fontAlgn="b"/>
            <a:r>
              <a:rPr lang="de-DE" sz="1050" dirty="0" err="1">
                <a:solidFill>
                  <a:srgbClr val="000000"/>
                </a:solidFill>
              </a:rPr>
              <a:t>sierung</a:t>
            </a:r>
            <a:endParaRPr lang="de-DE" sz="1050" dirty="0">
              <a:solidFill>
                <a:srgbClr val="000000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6198764" y="3304013"/>
            <a:ext cx="163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Bisher vor allem Realisierung </a:t>
            </a:r>
            <a:r>
              <a:rPr lang="de-DE" sz="1050" dirty="0"/>
              <a:t>von virtuellen </a:t>
            </a:r>
            <a:r>
              <a:rPr lang="de-DE" sz="1050" dirty="0" err="1" smtClean="0"/>
              <a:t>Besichtigun</a:t>
            </a:r>
            <a:r>
              <a:rPr lang="de-DE" sz="1050" dirty="0" smtClean="0"/>
              <a:t>-gen </a:t>
            </a:r>
            <a:r>
              <a:rPr lang="de-DE" sz="1050" dirty="0"/>
              <a:t>(Bsp. Grand City)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11" y="5481141"/>
            <a:ext cx="1720655" cy="1112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feld 26"/>
          <p:cNvSpPr txBox="1"/>
          <p:nvPr/>
        </p:nvSpPr>
        <p:spPr>
          <a:xfrm>
            <a:off x="812311" y="6371718"/>
            <a:ext cx="17206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smtClean="0">
                <a:solidFill>
                  <a:schemeClr val="bg2"/>
                </a:solidFill>
              </a:rPr>
              <a:t>Quelle: Ciros Engineering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7999914" y="5570110"/>
            <a:ext cx="16388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 smtClean="0"/>
              <a:t>Qualifikation</a:t>
            </a:r>
            <a:r>
              <a:rPr lang="de-DE" sz="1050" dirty="0"/>
              <a:t>, </a:t>
            </a:r>
            <a:r>
              <a:rPr lang="de-DE" sz="1050" dirty="0" smtClean="0"/>
              <a:t>Entlohnungssysteme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80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/>
              <a:t>Additive Fertigungsverfahren werden die Zukunft des  kostengünstigen Bauens bestimmen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>
                <a:latin typeface="Arial" charset="0"/>
                <a:ea typeface="Arial" charset="0"/>
                <a:cs typeface="Arial" charset="0"/>
              </a:rPr>
              <a:t>III. Relevanz </a:t>
            </a:r>
            <a:r>
              <a:rPr lang="de-DE" dirty="0">
                <a:latin typeface="Arial" charset="0"/>
                <a:ea typeface="Arial" charset="0"/>
                <a:cs typeface="Arial" charset="0"/>
              </a:rPr>
              <a:t>für die Wohnungswirtschaft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>
                <a:latin typeface="Arial" charset="0"/>
                <a:ea typeface="Arial" charset="0"/>
                <a:cs typeface="Arial" charset="0"/>
              </a:rPr>
              <a:pPr/>
              <a:t>35</a:t>
            </a:fld>
            <a:endParaRPr lang="de-DE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ichtungspfeil 10"/>
          <p:cNvSpPr/>
          <p:nvPr/>
        </p:nvSpPr>
        <p:spPr>
          <a:xfrm>
            <a:off x="2532967" y="2602415"/>
            <a:ext cx="7083990" cy="4087909"/>
          </a:xfrm>
          <a:prstGeom prst="homePlate">
            <a:avLst>
              <a:gd name="adj" fmla="val 0"/>
            </a:avLst>
          </a:prstGeom>
          <a:solidFill>
            <a:srgbClr val="F5F4F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  <a:p>
            <a:pPr fontAlgn="ctr"/>
            <a:endParaRPr lang="de-DE" sz="11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ichtungspfeil 7"/>
          <p:cNvSpPr/>
          <p:nvPr/>
        </p:nvSpPr>
        <p:spPr>
          <a:xfrm>
            <a:off x="768468" y="2602415"/>
            <a:ext cx="1954306" cy="4087909"/>
          </a:xfrm>
          <a:prstGeom prst="homePlate">
            <a:avLst>
              <a:gd name="adj" fmla="val 6921"/>
            </a:avLst>
          </a:prstGeom>
          <a:solidFill>
            <a:srgbClr val="D1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de-DE" sz="1400" b="1" dirty="0">
                <a:solidFill>
                  <a:schemeClr val="tx1"/>
                </a:solidFill>
              </a:rPr>
              <a:t>Additive </a:t>
            </a:r>
            <a:r>
              <a:rPr lang="de-DE" sz="1400" b="1" dirty="0" smtClean="0">
                <a:solidFill>
                  <a:schemeClr val="tx1"/>
                </a:solidFill>
              </a:rPr>
              <a:t>Fertigungs-verfahren</a:t>
            </a:r>
          </a:p>
          <a:p>
            <a:pPr algn="ctr" fontAlgn="ctr"/>
            <a:r>
              <a:rPr lang="de-DE" sz="1000" dirty="0" smtClean="0">
                <a:solidFill>
                  <a:schemeClr val="tx1"/>
                </a:solidFill>
              </a:rPr>
              <a:t>(3D-Druck</a:t>
            </a:r>
            <a:r>
              <a:rPr lang="de-DE" sz="1000" dirty="0">
                <a:solidFill>
                  <a:schemeClr val="tx1"/>
                </a:solidFill>
              </a:rPr>
              <a:t>)</a:t>
            </a:r>
            <a:endParaRPr lang="de-DE" sz="10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9" name="Richtungspfeil 28"/>
          <p:cNvSpPr/>
          <p:nvPr/>
        </p:nvSpPr>
        <p:spPr>
          <a:xfrm rot="5400000">
            <a:off x="8603933" y="1588459"/>
            <a:ext cx="387232" cy="1638818"/>
          </a:xfrm>
          <a:prstGeom prst="homePlate">
            <a:avLst>
              <a:gd name="adj" fmla="val 21000"/>
            </a:avLst>
          </a:prstGeom>
          <a:solidFill>
            <a:srgbClr val="C7CBF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Handlungsfelder</a:t>
            </a:r>
            <a:endParaRPr lang="de-DE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cxnSp>
        <p:nvCxnSpPr>
          <p:cNvPr id="6" name="Gerader Verbinder 5"/>
          <p:cNvCxnSpPr/>
          <p:nvPr/>
        </p:nvCxnSpPr>
        <p:spPr>
          <a:xfrm>
            <a:off x="2722774" y="4646370"/>
            <a:ext cx="689418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sx="1000" sy="1000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765958" y="2601484"/>
            <a:ext cx="1886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charset="0"/>
                <a:ea typeface="Arial" charset="0"/>
                <a:cs typeface="Arial" charset="0"/>
              </a:rPr>
              <a:t>Element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H="1">
            <a:off x="4412793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H="1">
            <a:off x="6143018" y="2602414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7861813" y="2602412"/>
            <a:ext cx="26967" cy="408790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ot"/>
          </a:ln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chtungspfeil 30"/>
          <p:cNvSpPr/>
          <p:nvPr/>
        </p:nvSpPr>
        <p:spPr>
          <a:xfrm rot="5400000">
            <a:off x="6851067" y="1563772"/>
            <a:ext cx="387232" cy="1688193"/>
          </a:xfrm>
          <a:prstGeom prst="homePlate">
            <a:avLst>
              <a:gd name="adj" fmla="val 21000"/>
            </a:avLst>
          </a:prstGeom>
          <a:solidFill>
            <a:srgbClr val="456C9A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de-DE" sz="1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ktueller Stand</a:t>
            </a:r>
            <a:endParaRPr lang="de-DE" sz="1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de-DE" sz="1000" b="1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(Auszug)</a:t>
            </a:r>
          </a:p>
        </p:txBody>
      </p:sp>
      <p:sp>
        <p:nvSpPr>
          <p:cNvPr id="32" name="Richtungspfeil 31"/>
          <p:cNvSpPr/>
          <p:nvPr/>
        </p:nvSpPr>
        <p:spPr>
          <a:xfrm rot="5400000">
            <a:off x="5097178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betroffene Prozesse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Richtungspfeil 32"/>
          <p:cNvSpPr/>
          <p:nvPr/>
        </p:nvSpPr>
        <p:spPr>
          <a:xfrm rot="5400000">
            <a:off x="3369000" y="1594174"/>
            <a:ext cx="387232" cy="1627387"/>
          </a:xfrm>
          <a:prstGeom prst="homePlate">
            <a:avLst>
              <a:gd name="adj" fmla="val 21000"/>
            </a:avLst>
          </a:prstGeom>
          <a:solidFill>
            <a:schemeClr val="accent3"/>
          </a:solidFill>
          <a:ln>
            <a:noFill/>
          </a:ln>
          <a:effectLst>
            <a:outerShdw sx="1000" sy="1000" algn="tl" rotWithShape="0">
              <a:prstClr val="black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72000" tIns="45717" rIns="72000" bIns="45717" rtlCol="0" anchor="ctr"/>
          <a:lstStyle/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Relevanz für </a:t>
            </a:r>
            <a:r>
              <a:rPr lang="de-DE" sz="1200" b="1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WoWi</a:t>
            </a:r>
            <a:endParaRPr lang="de-DE" sz="1000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4476243" y="5540165"/>
            <a:ext cx="16235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Neubau; Sanierung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6197085" y="5217000"/>
            <a:ext cx="169169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Erste 3D-Drucker realisiert für komplexe Betonteile, Holzbauleichtweise, Keramik etc.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1" y="5481140"/>
            <a:ext cx="1729355" cy="1106021"/>
          </a:xfrm>
          <a:prstGeom prst="rect">
            <a:avLst/>
          </a:prstGeom>
        </p:spPr>
      </p:pic>
      <p:sp>
        <p:nvSpPr>
          <p:cNvPr id="27" name="Textfeld 26"/>
          <p:cNvSpPr txBox="1"/>
          <p:nvPr/>
        </p:nvSpPr>
        <p:spPr>
          <a:xfrm>
            <a:off x="812311" y="6257418"/>
            <a:ext cx="1720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smtClean="0">
                <a:solidFill>
                  <a:schemeClr val="bg2"/>
                </a:solidFill>
              </a:rPr>
              <a:t>Quelle: </a:t>
            </a:r>
            <a:r>
              <a:rPr lang="en-US" sz="800" dirty="0">
                <a:solidFill>
                  <a:schemeClr val="bg1"/>
                </a:solidFill>
              </a:rPr>
              <a:t>Nanyang Technological University NTU</a:t>
            </a:r>
            <a:endParaRPr lang="de-DE" sz="800" dirty="0" smtClean="0">
              <a:solidFill>
                <a:schemeClr val="bg2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7978140" y="3254126"/>
            <a:ext cx="16301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Organisation (</a:t>
            </a:r>
            <a:r>
              <a:rPr lang="de-DE" sz="1050" dirty="0" err="1" smtClean="0"/>
              <a:t>Einrich-tung</a:t>
            </a:r>
            <a:r>
              <a:rPr lang="de-DE" sz="1050" dirty="0" smtClean="0"/>
              <a:t> </a:t>
            </a:r>
            <a:r>
              <a:rPr lang="de-DE" sz="1050" dirty="0"/>
              <a:t>von </a:t>
            </a:r>
            <a:r>
              <a:rPr lang="de-DE" sz="1050" dirty="0" smtClean="0"/>
              <a:t>F&amp;E-Funk-</a:t>
            </a:r>
            <a:r>
              <a:rPr lang="de-DE" sz="1050" dirty="0" err="1" smtClean="0"/>
              <a:t>tionen</a:t>
            </a:r>
            <a:r>
              <a:rPr lang="de-DE" sz="1050" dirty="0" smtClean="0"/>
              <a:t>, Innovations-prozesse </a:t>
            </a:r>
            <a:r>
              <a:rPr lang="de-DE" sz="1050" dirty="0"/>
              <a:t>etc.)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7978140" y="5540165"/>
            <a:ext cx="16388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Qualifizierung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2748922" y="3415419"/>
            <a:ext cx="16350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de-DE" sz="1050" dirty="0" smtClean="0"/>
              <a:t>Derzeit </a:t>
            </a:r>
            <a:r>
              <a:rPr lang="de-DE" sz="1050" dirty="0"/>
              <a:t>niedrig; mittelfristig hoch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4476243" y="3496210"/>
            <a:ext cx="16235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de-DE" sz="1050" dirty="0"/>
              <a:t>Wartung, Reparatur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6200586" y="3011753"/>
            <a:ext cx="168819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de-DE" sz="1050" dirty="0"/>
              <a:t>Diverse </a:t>
            </a:r>
            <a:r>
              <a:rPr lang="de-DE" sz="1050" dirty="0" smtClean="0"/>
              <a:t>Forschungs-projekte </a:t>
            </a:r>
            <a:r>
              <a:rPr lang="de-DE" sz="1050" dirty="0"/>
              <a:t>laufen auf Hochdruck; erste Projekte realisiert bzw. im Bau (Amsterdam, Deutschland, in Planung: Singapur</a:t>
            </a:r>
            <a:r>
              <a:rPr lang="de-DE" sz="1050" dirty="0" smtClean="0"/>
              <a:t>) </a:t>
            </a:r>
            <a:endParaRPr lang="de-DE" sz="105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722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 smtClean="0"/>
              <a:t>Die Digitale Technik wird auch die Wohnungswirtschaft revolutionieren…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Fazit </a:t>
            </a:r>
            <a:r>
              <a:rPr lang="de-DE" dirty="0" smtClean="0"/>
              <a:t>II (1)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C3E6ABF3-A789-4C9C-968E-7D41A6C14B3A}" type="slidenum">
              <a:rPr lang="de-DE" smtClean="0"/>
              <a:pPr algn="l"/>
              <a:t>36</a:t>
            </a:fld>
            <a:endParaRPr lang="de-DE"/>
          </a:p>
        </p:txBody>
      </p:sp>
      <p:sp>
        <p:nvSpPr>
          <p:cNvPr id="6" name="Textplatzhalter 2"/>
          <p:cNvSpPr txBox="1">
            <a:spLocks/>
          </p:cNvSpPr>
          <p:nvPr/>
        </p:nvSpPr>
        <p:spPr>
          <a:xfrm>
            <a:off x="1027843" y="2165503"/>
            <a:ext cx="8721127" cy="4432744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757348" indent="-359925" algn="just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Tx/>
              <a:buBlip>
                <a:blip r:embed="rId2"/>
              </a:buBlip>
              <a:defRPr lang="de-DE" sz="1800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1136024" indent="-359925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/>
              <a:defRPr sz="17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520509" indent="-360288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Symbol" pitchFamily="18" charset="2"/>
              <a:buChar char="-"/>
              <a:defRPr sz="1700" kern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3pPr>
            <a:lvl4pPr marL="1520509" indent="-360288" algn="l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Arial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3053" indent="-240338" algn="l" defTabSz="480680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3730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4409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508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576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Das Produkt „Wohnung“ bleibt gleich</a:t>
            </a:r>
          </a:p>
          <a:p>
            <a:pPr lvl="1"/>
            <a:r>
              <a:rPr lang="de-DE" dirty="0"/>
              <a:t>Die Produktion kann deutlich effizienter und damit bezahlbarer werden</a:t>
            </a:r>
          </a:p>
          <a:p>
            <a:r>
              <a:rPr lang="de-DE" dirty="0"/>
              <a:t>Das Produkt „Wohnen“ wird sich maßgeblich verändern</a:t>
            </a:r>
          </a:p>
          <a:p>
            <a:pPr lvl="1"/>
            <a:r>
              <a:rPr lang="de-DE" dirty="0"/>
              <a:t>Die notwendige technische Aufrüstung der Wohnung wird hohen Investitionsbedarf auslösen 	</a:t>
            </a:r>
          </a:p>
          <a:p>
            <a:pPr lvl="1"/>
            <a:r>
              <a:rPr lang="de-DE" dirty="0"/>
              <a:t>Neue technische Möglichkeiten schaffen neue Dienstleistungsprodukte</a:t>
            </a:r>
          </a:p>
          <a:p>
            <a:pPr lvl="1"/>
            <a:r>
              <a:rPr lang="de-DE" dirty="0"/>
              <a:t>Die Nutzung der gespeicherten Kundendaten erlaubt die genaue Prognose des Kundenverhaltens</a:t>
            </a:r>
          </a:p>
          <a:p>
            <a:pPr lvl="2"/>
            <a:r>
              <a:rPr lang="de-DE" dirty="0"/>
              <a:t>Neue Produkte und Dienstleistungen können passgenau entwickelt werden</a:t>
            </a:r>
          </a:p>
          <a:p>
            <a:pPr lvl="2"/>
            <a:r>
              <a:rPr lang="de-DE" dirty="0"/>
              <a:t>Qualität und Kundenzufriedenheit können in Echtzeit gemessen werden</a:t>
            </a:r>
          </a:p>
          <a:p>
            <a:r>
              <a:rPr lang="de-DE" dirty="0"/>
              <a:t>Die „Produktion“ der „Dienstleistung Wohnen“ wird für alle standardisierbaren Prozesse hochgradig automatisiert werden</a:t>
            </a:r>
          </a:p>
          <a:p>
            <a:pPr lvl="1"/>
            <a:r>
              <a:rPr lang="de-DE" dirty="0"/>
              <a:t>Dies wird zu nennenswerten Einsparungseffekten führen</a:t>
            </a:r>
          </a:p>
        </p:txBody>
      </p:sp>
    </p:spTree>
    <p:extLst>
      <p:ext uri="{BB962C8B-B14F-4D97-AF65-F5344CB8AC3E}">
        <p14:creationId xmlns:p14="http://schemas.microsoft.com/office/powerpoint/2010/main" val="247012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 smtClean="0"/>
              <a:t>…denn sie hat Einfluss auf die relevanten Parameter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Fazit </a:t>
            </a:r>
            <a:r>
              <a:rPr lang="de-DE" dirty="0" smtClean="0"/>
              <a:t>II (2)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C3E6ABF3-A789-4C9C-968E-7D41A6C14B3A}" type="slidenum">
              <a:rPr lang="de-DE" smtClean="0"/>
              <a:pPr algn="l"/>
              <a:t>37</a:t>
            </a:fld>
            <a:endParaRPr lang="de-DE" dirty="0"/>
          </a:p>
        </p:txBody>
      </p:sp>
      <p:grpSp>
        <p:nvGrpSpPr>
          <p:cNvPr id="6" name="Gruppieren 5"/>
          <p:cNvGrpSpPr>
            <a:grpSpLocks noChangeAspect="1"/>
          </p:cNvGrpSpPr>
          <p:nvPr/>
        </p:nvGrpSpPr>
        <p:grpSpPr>
          <a:xfrm>
            <a:off x="1355643" y="1990009"/>
            <a:ext cx="7674139" cy="4479532"/>
            <a:chOff x="400443" y="2386387"/>
            <a:chExt cx="5968645" cy="3484008"/>
          </a:xfrm>
        </p:grpSpPr>
        <p:sp>
          <p:nvSpPr>
            <p:cNvPr id="7" name="Rectangle 2"/>
            <p:cNvSpPr>
              <a:spLocks noChangeArrowheads="1"/>
            </p:cNvSpPr>
            <p:nvPr/>
          </p:nvSpPr>
          <p:spPr bwMode="gray">
            <a:xfrm>
              <a:off x="462653" y="2805598"/>
              <a:ext cx="2816281" cy="1245425"/>
            </a:xfrm>
            <a:prstGeom prst="rect">
              <a:avLst/>
            </a:prstGeom>
            <a:solidFill>
              <a:srgbClr val="F5F4F6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/>
            <a:lstStyle/>
            <a:p>
              <a:pPr marL="185738" indent="-185738" eaLnBrk="0" hangingPunct="0">
                <a:spcAft>
                  <a:spcPct val="300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Erhöhung der Kundenzufriedenheit</a:t>
              </a:r>
            </a:p>
            <a:p>
              <a:pPr marL="185738" indent="-185738" eaLnBrk="0" hangingPunct="0">
                <a:spcAft>
                  <a:spcPct val="300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Steigerung der Kundenbindung durch zu-</a:t>
              </a:r>
              <a:r>
                <a:rPr lang="de-DE" sz="1200" dirty="0" err="1" smtClean="0"/>
                <a:t>sätzliche</a:t>
              </a:r>
              <a:r>
                <a:rPr lang="de-DE" sz="1200" dirty="0" smtClean="0"/>
                <a:t> Dienstleistungen</a:t>
              </a:r>
            </a:p>
            <a:p>
              <a:pPr marL="185738" indent="-185738" eaLnBrk="0" hangingPunct="0">
                <a:spcAft>
                  <a:spcPct val="300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Optimierung der Kundenrentabilität</a:t>
              </a:r>
              <a:endParaRPr lang="de-DE" sz="1200" dirty="0"/>
            </a:p>
          </p:txBody>
        </p:sp>
        <p:sp>
          <p:nvSpPr>
            <p:cNvPr id="8" name="Rectangle 3"/>
            <p:cNvSpPr>
              <a:spLocks noChangeArrowheads="1"/>
            </p:cNvSpPr>
            <p:nvPr/>
          </p:nvSpPr>
          <p:spPr bwMode="gray">
            <a:xfrm>
              <a:off x="463200" y="2448471"/>
              <a:ext cx="2816281" cy="360000"/>
            </a:xfrm>
            <a:prstGeom prst="rect">
              <a:avLst/>
            </a:prstGeom>
            <a:solidFill>
              <a:srgbClr val="BAD0F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 anchor="ctr"/>
            <a:lstStyle/>
            <a:p>
              <a:pPr algn="ctr">
                <a:buSzPct val="120000"/>
              </a:pPr>
              <a:r>
                <a:rPr lang="de-DE" sz="1400" b="1" dirty="0" smtClean="0"/>
                <a:t>Kunden</a:t>
              </a:r>
              <a:endParaRPr lang="de-DE" sz="1400" b="1" dirty="0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gray">
            <a:xfrm>
              <a:off x="400443" y="2387403"/>
              <a:ext cx="162154" cy="162153"/>
            </a:xfrm>
            <a:prstGeom prst="rect">
              <a:avLst/>
            </a:prstGeom>
            <a:solidFill>
              <a:srgbClr val="456C9A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FFCB05"/>
                </a:buClr>
                <a:buSzPct val="120000"/>
              </a:pPr>
              <a:r>
                <a:rPr lang="de-DE" sz="12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gray">
            <a:xfrm>
              <a:off x="468279" y="4627222"/>
              <a:ext cx="2810651" cy="1243173"/>
            </a:xfrm>
            <a:prstGeom prst="rect">
              <a:avLst/>
            </a:prstGeom>
            <a:solidFill>
              <a:srgbClr val="F5F4F6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/>
            <a:lstStyle/>
            <a:p>
              <a:pPr marL="190500" indent="-190500">
                <a:spcAft>
                  <a:spcPct val="30000"/>
                </a:spcAft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Optimierung der Anpassungskosten</a:t>
              </a:r>
            </a:p>
            <a:p>
              <a:pPr marL="190500" indent="-190500">
                <a:spcAft>
                  <a:spcPct val="30000"/>
                </a:spcAft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Reduzierung von Prozesskosten</a:t>
              </a:r>
            </a:p>
            <a:p>
              <a:pPr marL="190500" indent="-190500">
                <a:spcAft>
                  <a:spcPct val="30000"/>
                </a:spcAft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Optimierung der Servicequalität</a:t>
              </a:r>
            </a:p>
            <a:p>
              <a:pPr marL="190500" indent="-190500">
                <a:spcAft>
                  <a:spcPct val="30000"/>
                </a:spcAft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Verkürzung der Zeiten für Innovationen</a:t>
              </a:r>
              <a:endParaRPr lang="de-DE" sz="1200" dirty="0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gray">
            <a:xfrm>
              <a:off x="466015" y="4267222"/>
              <a:ext cx="2810651" cy="360000"/>
            </a:xfrm>
            <a:prstGeom prst="rect">
              <a:avLst/>
            </a:prstGeom>
            <a:solidFill>
              <a:srgbClr val="BAD0F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 anchor="ctr"/>
            <a:lstStyle/>
            <a:p>
              <a:pPr algn="ctr">
                <a:buSzPct val="120000"/>
              </a:pPr>
              <a:r>
                <a:rPr lang="de-DE" sz="1400" b="1" dirty="0" smtClean="0"/>
                <a:t>Prozesse</a:t>
              </a:r>
              <a:endParaRPr lang="de-DE" sz="1400" b="1" dirty="0"/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gray">
            <a:xfrm>
              <a:off x="3495135" y="2807847"/>
              <a:ext cx="2810651" cy="1243173"/>
            </a:xfrm>
            <a:prstGeom prst="rect">
              <a:avLst/>
            </a:prstGeom>
            <a:solidFill>
              <a:srgbClr val="F5F4F6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/>
            <a:lstStyle/>
            <a:p>
              <a:pPr marL="190500" indent="-190500" eaLnBrk="0" hangingPunct="0">
                <a:spcAft>
                  <a:spcPct val="300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Steigerung der Rentabilität</a:t>
              </a:r>
            </a:p>
            <a:p>
              <a:pPr marL="190500" indent="-190500" eaLnBrk="0" hangingPunct="0">
                <a:spcAft>
                  <a:spcPct val="300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de-DE" sz="1200" dirty="0" smtClean="0"/>
                <a:t>Erhöhung des ROI</a:t>
              </a:r>
              <a:endParaRPr lang="de-DE" sz="1200" dirty="0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gray">
            <a:xfrm>
              <a:off x="3495682" y="2450830"/>
              <a:ext cx="2810651" cy="360000"/>
            </a:xfrm>
            <a:prstGeom prst="rect">
              <a:avLst/>
            </a:prstGeom>
            <a:solidFill>
              <a:srgbClr val="BAD0F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 anchor="ctr"/>
            <a:lstStyle/>
            <a:p>
              <a:pPr algn="ctr">
                <a:buSzPct val="120000"/>
              </a:pPr>
              <a:r>
                <a:rPr lang="de-DE" sz="1400" b="1" dirty="0" err="1" smtClean="0"/>
                <a:t>Finance</a:t>
              </a:r>
              <a:endParaRPr lang="de-DE" sz="1400" b="1" dirty="0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gray">
            <a:xfrm>
              <a:off x="3495134" y="4627222"/>
              <a:ext cx="2810651" cy="1243173"/>
            </a:xfrm>
            <a:prstGeom prst="rect">
              <a:avLst/>
            </a:prstGeom>
            <a:solidFill>
              <a:srgbClr val="F5F4F6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/>
            <a:lstStyle/>
            <a:p>
              <a:pPr marL="171450" indent="-171450" eaLnBrk="0" hangingPunct="0">
                <a:spcAft>
                  <a:spcPct val="300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de-DE" altLang="de-DE" sz="1200" dirty="0" smtClean="0"/>
                <a:t>Erhöhung der Mitarbeiterzufriedenheit und der Mitarbeiterbindung</a:t>
              </a:r>
            </a:p>
            <a:p>
              <a:pPr marL="171450" indent="-171450" eaLnBrk="0" hangingPunct="0">
                <a:spcAft>
                  <a:spcPct val="300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de-DE" altLang="de-DE" sz="1200" dirty="0" smtClean="0"/>
                <a:t>Reduzierung der Ausfallkosten</a:t>
              </a:r>
            </a:p>
            <a:p>
              <a:pPr marL="171450" indent="-171450" eaLnBrk="0" hangingPunct="0">
                <a:spcAft>
                  <a:spcPct val="300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de-DE" altLang="de-DE" sz="1200" dirty="0" smtClean="0"/>
                <a:t>Optimierung der Qualifikationskosten</a:t>
              </a:r>
              <a:endParaRPr lang="de-DE" altLang="de-DE" sz="1200" dirty="0"/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gray">
            <a:xfrm>
              <a:off x="3495135" y="4267222"/>
              <a:ext cx="2810651" cy="360000"/>
            </a:xfrm>
            <a:prstGeom prst="rect">
              <a:avLst/>
            </a:prstGeom>
            <a:solidFill>
              <a:srgbClr val="BAD0F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 anchor="ctr"/>
            <a:lstStyle/>
            <a:p>
              <a:pPr algn="ctr">
                <a:buSzPct val="120000"/>
              </a:pPr>
              <a:r>
                <a:rPr lang="de-DE" sz="1400" b="1" dirty="0" smtClean="0"/>
                <a:t>Human Resources</a:t>
              </a:r>
              <a:endParaRPr lang="de-DE" sz="1400" b="1" dirty="0"/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gray">
            <a:xfrm>
              <a:off x="6206934" y="2386387"/>
              <a:ext cx="162154" cy="162153"/>
            </a:xfrm>
            <a:prstGeom prst="rect">
              <a:avLst/>
            </a:prstGeom>
            <a:solidFill>
              <a:srgbClr val="456C9A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FFCB05"/>
                </a:buClr>
                <a:buSzPct val="120000"/>
              </a:pPr>
              <a:r>
                <a:rPr lang="de-DE" sz="12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gray">
            <a:xfrm>
              <a:off x="405525" y="4204468"/>
              <a:ext cx="162154" cy="162153"/>
            </a:xfrm>
            <a:prstGeom prst="rect">
              <a:avLst/>
            </a:prstGeom>
            <a:solidFill>
              <a:srgbClr val="456C9A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FFCB05"/>
                </a:buClr>
                <a:buSzPct val="120000"/>
              </a:pPr>
              <a:r>
                <a:rPr lang="de-DE" sz="12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gray">
            <a:xfrm>
              <a:off x="6206387" y="4204468"/>
              <a:ext cx="162154" cy="162153"/>
            </a:xfrm>
            <a:prstGeom prst="rect">
              <a:avLst/>
            </a:prstGeom>
            <a:solidFill>
              <a:srgbClr val="456C9A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FFCB05"/>
                </a:buClr>
                <a:buSzPct val="120000"/>
              </a:pPr>
              <a:r>
                <a:rPr lang="de-DE" sz="12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0" name="Oval 14"/>
            <p:cNvSpPr>
              <a:spLocks noChangeArrowheads="1"/>
            </p:cNvSpPr>
            <p:nvPr/>
          </p:nvSpPr>
          <p:spPr bwMode="gray">
            <a:xfrm>
              <a:off x="2709145" y="3481232"/>
              <a:ext cx="1355779" cy="1355779"/>
            </a:xfrm>
            <a:prstGeom prst="ellipse">
              <a:avLst/>
            </a:prstGeom>
            <a:solidFill>
              <a:srgbClr val="D1D5FF"/>
            </a:solidFill>
            <a:ln w="762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180000" tIns="180000" rIns="180000" bIns="180000" anchor="ctr"/>
            <a:lstStyle/>
            <a:p>
              <a:pPr algn="ctr">
                <a:buSzPct val="120000"/>
              </a:pPr>
              <a:r>
                <a:rPr lang="de-DE" sz="1400" b="1" dirty="0" smtClean="0"/>
                <a:t>Parameter</a:t>
              </a:r>
              <a:endParaRPr lang="de-DE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0991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64761" y="2876412"/>
            <a:ext cx="5543063" cy="644878"/>
          </a:xfrm>
        </p:spPr>
        <p:txBody>
          <a:bodyPr/>
          <a:lstStyle/>
          <a:p>
            <a:pPr marL="514350" indent="-514350">
              <a:buFont typeface="+mj-lt"/>
              <a:buAutoNum type="romanUcPeriod" startAt="4"/>
            </a:pPr>
            <a:r>
              <a:rPr lang="de-DE" dirty="0" smtClean="0"/>
              <a:t>Handlungsfelder für HR und Organisation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56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HR – Heute für morgen handeln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IV. Handlungsfelder  </a:t>
            </a:r>
            <a:r>
              <a:rPr lang="de-DE" dirty="0"/>
              <a:t>für die </a:t>
            </a:r>
            <a:r>
              <a:rPr lang="de-DE" dirty="0" smtClean="0"/>
              <a:t>Wohnungswirtschaft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C3E6ABF3-A789-4C9C-968E-7D41A6C14B3A}" type="slidenum">
              <a:rPr lang="de-DE" smtClean="0"/>
              <a:pPr algn="l"/>
              <a:t>39</a:t>
            </a:fld>
            <a:endParaRPr lang="de-DE"/>
          </a:p>
        </p:txBody>
      </p:sp>
      <p:sp>
        <p:nvSpPr>
          <p:cNvPr id="38" name="Freeform 39"/>
          <p:cNvSpPr>
            <a:spLocks/>
          </p:cNvSpPr>
          <p:nvPr/>
        </p:nvSpPr>
        <p:spPr bwMode="gray">
          <a:xfrm>
            <a:off x="3530049" y="2154621"/>
            <a:ext cx="1618547" cy="1813579"/>
          </a:xfrm>
          <a:custGeom>
            <a:avLst/>
            <a:gdLst>
              <a:gd name="T0" fmla="*/ 251 w 251"/>
              <a:gd name="T1" fmla="*/ 0 h 281"/>
              <a:gd name="T2" fmla="*/ 0 w 251"/>
              <a:gd name="T3" fmla="*/ 153 h 281"/>
              <a:gd name="T4" fmla="*/ 251 w 251"/>
              <a:gd name="T5" fmla="*/ 281 h 281"/>
              <a:gd name="T6" fmla="*/ 251 w 251"/>
              <a:gd name="T7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1" h="281">
                <a:moveTo>
                  <a:pt x="251" y="0"/>
                </a:moveTo>
                <a:cubicBezTo>
                  <a:pt x="143" y="3"/>
                  <a:pt x="49" y="64"/>
                  <a:pt x="0" y="153"/>
                </a:cubicBezTo>
                <a:cubicBezTo>
                  <a:pt x="251" y="281"/>
                  <a:pt x="251" y="281"/>
                  <a:pt x="251" y="281"/>
                </a:cubicBezTo>
                <a:lnTo>
                  <a:pt x="251" y="0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9" name="Freeform 40"/>
          <p:cNvSpPr>
            <a:spLocks/>
          </p:cNvSpPr>
          <p:nvPr/>
        </p:nvSpPr>
        <p:spPr bwMode="gray">
          <a:xfrm>
            <a:off x="5236828" y="2154628"/>
            <a:ext cx="1737311" cy="1827165"/>
          </a:xfrm>
          <a:custGeom>
            <a:avLst/>
            <a:gdLst>
              <a:gd name="T0" fmla="*/ 269 w 269"/>
              <a:gd name="T1" fmla="*/ 196 h 283"/>
              <a:gd name="T2" fmla="*/ 0 w 269"/>
              <a:gd name="T3" fmla="*/ 0 h 283"/>
              <a:gd name="T4" fmla="*/ 0 w 269"/>
              <a:gd name="T5" fmla="*/ 283 h 283"/>
              <a:gd name="T6" fmla="*/ 269 w 269"/>
              <a:gd name="T7" fmla="*/ 196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9" h="283">
                <a:moveTo>
                  <a:pt x="269" y="196"/>
                </a:moveTo>
                <a:cubicBezTo>
                  <a:pt x="230" y="84"/>
                  <a:pt x="125" y="3"/>
                  <a:pt x="0" y="0"/>
                </a:cubicBezTo>
                <a:cubicBezTo>
                  <a:pt x="0" y="283"/>
                  <a:pt x="0" y="283"/>
                  <a:pt x="0" y="283"/>
                </a:cubicBezTo>
                <a:lnTo>
                  <a:pt x="269" y="196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0" name="Freeform 41"/>
          <p:cNvSpPr>
            <a:spLocks/>
          </p:cNvSpPr>
          <p:nvPr/>
        </p:nvSpPr>
        <p:spPr bwMode="gray">
          <a:xfrm>
            <a:off x="4123859" y="4121042"/>
            <a:ext cx="2137706" cy="1813579"/>
          </a:xfrm>
          <a:custGeom>
            <a:avLst/>
            <a:gdLst>
              <a:gd name="T0" fmla="*/ 0 w 332"/>
              <a:gd name="T1" fmla="*/ 229 h 281"/>
              <a:gd name="T2" fmla="*/ 166 w 332"/>
              <a:gd name="T3" fmla="*/ 281 h 281"/>
              <a:gd name="T4" fmla="*/ 332 w 332"/>
              <a:gd name="T5" fmla="*/ 229 h 281"/>
              <a:gd name="T6" fmla="*/ 166 w 332"/>
              <a:gd name="T7" fmla="*/ 0 h 281"/>
              <a:gd name="T8" fmla="*/ 0 w 332"/>
              <a:gd name="T9" fmla="*/ 22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2" h="281">
                <a:moveTo>
                  <a:pt x="0" y="229"/>
                </a:moveTo>
                <a:cubicBezTo>
                  <a:pt x="47" y="262"/>
                  <a:pt x="104" y="281"/>
                  <a:pt x="166" y="281"/>
                </a:cubicBezTo>
                <a:cubicBezTo>
                  <a:pt x="228" y="281"/>
                  <a:pt x="285" y="262"/>
                  <a:pt x="332" y="229"/>
                </a:cubicBezTo>
                <a:cubicBezTo>
                  <a:pt x="166" y="0"/>
                  <a:pt x="166" y="0"/>
                  <a:pt x="166" y="0"/>
                </a:cubicBezTo>
                <a:lnTo>
                  <a:pt x="0" y="229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1" name="Freeform 42"/>
          <p:cNvSpPr>
            <a:spLocks/>
          </p:cNvSpPr>
          <p:nvPr/>
        </p:nvSpPr>
        <p:spPr bwMode="gray">
          <a:xfrm>
            <a:off x="3302712" y="3224422"/>
            <a:ext cx="1815354" cy="2323011"/>
          </a:xfrm>
          <a:custGeom>
            <a:avLst/>
            <a:gdLst>
              <a:gd name="T0" fmla="*/ 29 w 282"/>
              <a:gd name="T1" fmla="*/ 0 h 360"/>
              <a:gd name="T2" fmla="*/ 0 w 282"/>
              <a:gd name="T3" fmla="*/ 127 h 360"/>
              <a:gd name="T4" fmla="*/ 115 w 282"/>
              <a:gd name="T5" fmla="*/ 360 h 360"/>
              <a:gd name="T6" fmla="*/ 282 w 282"/>
              <a:gd name="T7" fmla="*/ 129 h 360"/>
              <a:gd name="T8" fmla="*/ 29 w 282"/>
              <a:gd name="T9" fmla="*/ 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2" h="360">
                <a:moveTo>
                  <a:pt x="29" y="0"/>
                </a:moveTo>
                <a:cubicBezTo>
                  <a:pt x="10" y="39"/>
                  <a:pt x="0" y="82"/>
                  <a:pt x="0" y="127"/>
                </a:cubicBezTo>
                <a:cubicBezTo>
                  <a:pt x="0" y="222"/>
                  <a:pt x="45" y="306"/>
                  <a:pt x="115" y="360"/>
                </a:cubicBezTo>
                <a:cubicBezTo>
                  <a:pt x="282" y="129"/>
                  <a:pt x="282" y="129"/>
                  <a:pt x="282" y="129"/>
                </a:cubicBezTo>
                <a:lnTo>
                  <a:pt x="29" y="0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2" name="Freeform 43"/>
          <p:cNvSpPr>
            <a:spLocks/>
          </p:cNvSpPr>
          <p:nvPr/>
        </p:nvSpPr>
        <p:spPr bwMode="gray">
          <a:xfrm>
            <a:off x="5270752" y="3502931"/>
            <a:ext cx="1811961" cy="2044522"/>
          </a:xfrm>
          <a:custGeom>
            <a:avLst/>
            <a:gdLst>
              <a:gd name="T0" fmla="*/ 166 w 281"/>
              <a:gd name="T1" fmla="*/ 317 h 317"/>
              <a:gd name="T2" fmla="*/ 281 w 281"/>
              <a:gd name="T3" fmla="*/ 84 h 317"/>
              <a:gd name="T4" fmla="*/ 269 w 281"/>
              <a:gd name="T5" fmla="*/ 0 h 317"/>
              <a:gd name="T6" fmla="*/ 0 w 281"/>
              <a:gd name="T7" fmla="*/ 88 h 317"/>
              <a:gd name="T8" fmla="*/ 166 w 281"/>
              <a:gd name="T9" fmla="*/ 317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" h="317">
                <a:moveTo>
                  <a:pt x="166" y="317"/>
                </a:moveTo>
                <a:cubicBezTo>
                  <a:pt x="236" y="263"/>
                  <a:pt x="281" y="179"/>
                  <a:pt x="281" y="84"/>
                </a:cubicBezTo>
                <a:cubicBezTo>
                  <a:pt x="281" y="55"/>
                  <a:pt x="277" y="27"/>
                  <a:pt x="269" y="0"/>
                </a:cubicBezTo>
                <a:cubicBezTo>
                  <a:pt x="0" y="88"/>
                  <a:pt x="0" y="88"/>
                  <a:pt x="0" y="88"/>
                </a:cubicBezTo>
                <a:lnTo>
                  <a:pt x="166" y="317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3" name="Oval 44"/>
          <p:cNvSpPr>
            <a:spLocks noChangeArrowheads="1"/>
          </p:cNvSpPr>
          <p:nvPr/>
        </p:nvSpPr>
        <p:spPr bwMode="gray">
          <a:xfrm>
            <a:off x="4293522" y="3149704"/>
            <a:ext cx="1795500" cy="1793202"/>
          </a:xfrm>
          <a:prstGeom prst="ellipse">
            <a:avLst/>
          </a:prstGeom>
          <a:solidFill>
            <a:srgbClr val="C7CBF3"/>
          </a:solidFill>
          <a:ln w="5080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spcBef>
                <a:spcPts val="300"/>
              </a:spcBef>
              <a:spcAft>
                <a:spcPts val="600"/>
              </a:spcAft>
            </a:pPr>
            <a:r>
              <a:rPr lang="en-GB" sz="1200" dirty="0" err="1" smtClean="0"/>
              <a:t>Handlungsfelder</a:t>
            </a:r>
            <a:r>
              <a:rPr lang="en-GB" sz="1200" dirty="0" smtClean="0"/>
              <a:t> der </a:t>
            </a:r>
            <a:r>
              <a:rPr lang="en-GB" sz="1200" dirty="0" err="1" smtClean="0"/>
              <a:t>Führungs</a:t>
            </a:r>
            <a:r>
              <a:rPr lang="en-GB" sz="1200" dirty="0" smtClean="0"/>
              <a:t>- und </a:t>
            </a:r>
            <a:r>
              <a:rPr lang="en-GB" sz="1200" dirty="0" err="1" smtClean="0"/>
              <a:t>Personalarbeit</a:t>
            </a:r>
            <a:endParaRPr lang="en-GB" sz="1200" dirty="0"/>
          </a:p>
        </p:txBody>
      </p:sp>
      <p:cxnSp>
        <p:nvCxnSpPr>
          <p:cNvPr id="47" name="Gerade Verbindung 38"/>
          <p:cNvCxnSpPr>
            <a:stCxn id="49" idx="0"/>
          </p:cNvCxnSpPr>
          <p:nvPr/>
        </p:nvCxnSpPr>
        <p:spPr>
          <a:xfrm flipH="1">
            <a:off x="945455" y="2433093"/>
            <a:ext cx="2479278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hteck 47"/>
          <p:cNvSpPr/>
          <p:nvPr/>
        </p:nvSpPr>
        <p:spPr>
          <a:xfrm>
            <a:off x="945455" y="2134668"/>
            <a:ext cx="2479278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Personalbindung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Line 69"/>
          <p:cNvSpPr>
            <a:spLocks noChangeShapeType="1"/>
          </p:cNvSpPr>
          <p:nvPr/>
        </p:nvSpPr>
        <p:spPr bwMode="gray">
          <a:xfrm>
            <a:off x="3424733" y="2433093"/>
            <a:ext cx="977900" cy="522288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50" name="Rechteck 49"/>
          <p:cNvSpPr/>
          <p:nvPr/>
        </p:nvSpPr>
        <p:spPr>
          <a:xfrm>
            <a:off x="945455" y="2446512"/>
            <a:ext cx="2479278" cy="10177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</a:rPr>
              <a:t>Der neue Kontrakt zwischen Unternehmen und Arbeitnehmern </a:t>
            </a:r>
          </a:p>
        </p:txBody>
      </p:sp>
      <p:cxnSp>
        <p:nvCxnSpPr>
          <p:cNvPr id="51" name="Gerade Verbindung 26"/>
          <p:cNvCxnSpPr>
            <a:stCxn id="52" idx="0"/>
          </p:cNvCxnSpPr>
          <p:nvPr/>
        </p:nvCxnSpPr>
        <p:spPr>
          <a:xfrm>
            <a:off x="6944219" y="2433093"/>
            <a:ext cx="2480400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Line 69"/>
          <p:cNvSpPr>
            <a:spLocks noChangeShapeType="1"/>
          </p:cNvSpPr>
          <p:nvPr/>
        </p:nvSpPr>
        <p:spPr bwMode="gray">
          <a:xfrm flipH="1">
            <a:off x="6032995" y="2433093"/>
            <a:ext cx="911225" cy="522288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6944220" y="2134668"/>
            <a:ext cx="1922115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Skills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6959569" y="2433093"/>
            <a:ext cx="2833910" cy="10177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</a:rPr>
              <a:t>Schwerpunkt </a:t>
            </a:r>
            <a:r>
              <a:rPr lang="de-DE" sz="1200" dirty="0" smtClean="0">
                <a:solidFill>
                  <a:schemeClr val="tx1"/>
                </a:solidFill>
              </a:rPr>
              <a:t>auf Metakompetenzen, </a:t>
            </a:r>
            <a:r>
              <a:rPr lang="de-DE" sz="1200" dirty="0">
                <a:solidFill>
                  <a:schemeClr val="tx1"/>
                </a:solidFill>
              </a:rPr>
              <a:t>Kreativität und nicht-linearem Denken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</a:rPr>
              <a:t>Einsatz neuer </a:t>
            </a:r>
            <a:r>
              <a:rPr lang="de-DE" sz="1200" dirty="0" smtClean="0">
                <a:solidFill>
                  <a:schemeClr val="tx1"/>
                </a:solidFill>
              </a:rPr>
              <a:t>Qualifizierungs-formen </a:t>
            </a:r>
            <a:r>
              <a:rPr lang="de-DE" sz="1200" dirty="0">
                <a:solidFill>
                  <a:schemeClr val="tx1"/>
                </a:solidFill>
              </a:rPr>
              <a:t>und -</a:t>
            </a:r>
            <a:r>
              <a:rPr lang="de-DE" sz="1200" dirty="0" smtClean="0">
                <a:solidFill>
                  <a:schemeClr val="tx1"/>
                </a:solidFill>
              </a:rPr>
              <a:t>arten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55" name="Gerade Verbindung 29"/>
          <p:cNvCxnSpPr>
            <a:stCxn id="56" idx="0"/>
          </p:cNvCxnSpPr>
          <p:nvPr/>
        </p:nvCxnSpPr>
        <p:spPr>
          <a:xfrm>
            <a:off x="7130353" y="4190456"/>
            <a:ext cx="2493048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Line 69"/>
          <p:cNvSpPr>
            <a:spLocks noChangeShapeType="1"/>
          </p:cNvSpPr>
          <p:nvPr/>
        </p:nvSpPr>
        <p:spPr bwMode="gray">
          <a:xfrm flipH="1">
            <a:off x="6481264" y="4190456"/>
            <a:ext cx="649089" cy="204788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7144298" y="3892030"/>
            <a:ext cx="1922115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Führung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58" name="Gerade Verbindung 36"/>
          <p:cNvCxnSpPr>
            <a:stCxn id="60" idx="0"/>
          </p:cNvCxnSpPr>
          <p:nvPr/>
        </p:nvCxnSpPr>
        <p:spPr>
          <a:xfrm flipH="1">
            <a:off x="945455" y="4190456"/>
            <a:ext cx="2479278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hteck 58"/>
          <p:cNvSpPr/>
          <p:nvPr/>
        </p:nvSpPr>
        <p:spPr>
          <a:xfrm>
            <a:off x="945455" y="3892031"/>
            <a:ext cx="2479278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Unternehmenskultur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Line 69"/>
          <p:cNvSpPr>
            <a:spLocks noChangeShapeType="1"/>
          </p:cNvSpPr>
          <p:nvPr/>
        </p:nvSpPr>
        <p:spPr bwMode="gray">
          <a:xfrm>
            <a:off x="3424733" y="4190456"/>
            <a:ext cx="479425" cy="204787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945455" y="5941467"/>
            <a:ext cx="3288903" cy="4348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</a:rPr>
              <a:t>Zeit- und Ortsouveränität mit „</a:t>
            </a:r>
            <a:r>
              <a:rPr lang="de-DE" sz="1200" dirty="0" smtClean="0">
                <a:solidFill>
                  <a:schemeClr val="tx1"/>
                </a:solidFill>
              </a:rPr>
              <a:t>Inhalt-Souveränität</a:t>
            </a:r>
            <a:r>
              <a:rPr lang="de-DE" sz="1200" dirty="0">
                <a:solidFill>
                  <a:schemeClr val="tx1"/>
                </a:solidFill>
              </a:rPr>
              <a:t>“ verbinden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</a:rPr>
              <a:t>Fehlerlernkultur statt Angst vor Kontrolle und Überwachung</a:t>
            </a:r>
          </a:p>
        </p:txBody>
      </p:sp>
      <p:cxnSp>
        <p:nvCxnSpPr>
          <p:cNvPr id="62" name="Gerade Verbindung 34"/>
          <p:cNvCxnSpPr>
            <a:stCxn id="64" idx="0"/>
          </p:cNvCxnSpPr>
          <p:nvPr/>
        </p:nvCxnSpPr>
        <p:spPr>
          <a:xfrm flipH="1" flipV="1">
            <a:off x="1023691" y="5934621"/>
            <a:ext cx="3210667" cy="6846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hteck 62"/>
          <p:cNvSpPr/>
          <p:nvPr/>
        </p:nvSpPr>
        <p:spPr>
          <a:xfrm>
            <a:off x="945455" y="5643043"/>
            <a:ext cx="3288903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Arbeitspolitik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Line 69"/>
          <p:cNvSpPr>
            <a:spLocks noChangeShapeType="1"/>
          </p:cNvSpPr>
          <p:nvPr/>
        </p:nvSpPr>
        <p:spPr bwMode="gray">
          <a:xfrm flipV="1">
            <a:off x="4234358" y="5547432"/>
            <a:ext cx="914238" cy="394035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7128634" y="4206297"/>
            <a:ext cx="2724814" cy="10177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</a:rPr>
              <a:t>Stärkung von Netzwerk- und Dialogkompetenz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</a:rPr>
              <a:t>Wandel von Kontrolle zu </a:t>
            </a:r>
            <a:r>
              <a:rPr lang="de-DE" sz="1200" dirty="0" err="1">
                <a:solidFill>
                  <a:schemeClr val="tx1"/>
                </a:solidFill>
              </a:rPr>
              <a:t>Encouragement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1" name="Rechteck 70"/>
          <p:cNvSpPr/>
          <p:nvPr/>
        </p:nvSpPr>
        <p:spPr>
          <a:xfrm>
            <a:off x="945455" y="4190456"/>
            <a:ext cx="2479278" cy="10177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 smtClean="0">
                <a:solidFill>
                  <a:schemeClr val="tx1"/>
                </a:solidFill>
                <a:latin typeface="+mj-lt"/>
              </a:rPr>
              <a:t>Vertrauen führt!</a:t>
            </a:r>
            <a:endParaRPr lang="de-DE" sz="1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978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Organisation –  Die Arbeit 4.0 strategisch verorten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IV. Handlungsfelder  </a:t>
            </a:r>
            <a:r>
              <a:rPr lang="de-DE" dirty="0"/>
              <a:t>für die </a:t>
            </a:r>
            <a:r>
              <a:rPr lang="de-DE" dirty="0" smtClean="0"/>
              <a:t>Wohnungswirtschaft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C3E6ABF3-A789-4C9C-968E-7D41A6C14B3A}" type="slidenum">
              <a:rPr lang="de-DE" smtClean="0"/>
              <a:pPr algn="l"/>
              <a:t>40</a:t>
            </a:fld>
            <a:endParaRPr lang="de-DE"/>
          </a:p>
        </p:txBody>
      </p:sp>
      <p:sp>
        <p:nvSpPr>
          <p:cNvPr id="30" name="Freeform 39"/>
          <p:cNvSpPr>
            <a:spLocks/>
          </p:cNvSpPr>
          <p:nvPr/>
        </p:nvSpPr>
        <p:spPr bwMode="gray">
          <a:xfrm>
            <a:off x="3530049" y="2154621"/>
            <a:ext cx="1618547" cy="1813579"/>
          </a:xfrm>
          <a:custGeom>
            <a:avLst/>
            <a:gdLst>
              <a:gd name="T0" fmla="*/ 251 w 251"/>
              <a:gd name="T1" fmla="*/ 0 h 281"/>
              <a:gd name="T2" fmla="*/ 0 w 251"/>
              <a:gd name="T3" fmla="*/ 153 h 281"/>
              <a:gd name="T4" fmla="*/ 251 w 251"/>
              <a:gd name="T5" fmla="*/ 281 h 281"/>
              <a:gd name="T6" fmla="*/ 251 w 251"/>
              <a:gd name="T7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1" h="281">
                <a:moveTo>
                  <a:pt x="251" y="0"/>
                </a:moveTo>
                <a:cubicBezTo>
                  <a:pt x="143" y="3"/>
                  <a:pt x="49" y="64"/>
                  <a:pt x="0" y="153"/>
                </a:cubicBezTo>
                <a:cubicBezTo>
                  <a:pt x="251" y="281"/>
                  <a:pt x="251" y="281"/>
                  <a:pt x="251" y="281"/>
                </a:cubicBezTo>
                <a:lnTo>
                  <a:pt x="251" y="0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1" name="Freeform 40"/>
          <p:cNvSpPr>
            <a:spLocks/>
          </p:cNvSpPr>
          <p:nvPr/>
        </p:nvSpPr>
        <p:spPr bwMode="gray">
          <a:xfrm>
            <a:off x="5236828" y="2154628"/>
            <a:ext cx="1737311" cy="1827165"/>
          </a:xfrm>
          <a:custGeom>
            <a:avLst/>
            <a:gdLst>
              <a:gd name="T0" fmla="*/ 269 w 269"/>
              <a:gd name="T1" fmla="*/ 196 h 283"/>
              <a:gd name="T2" fmla="*/ 0 w 269"/>
              <a:gd name="T3" fmla="*/ 0 h 283"/>
              <a:gd name="T4" fmla="*/ 0 w 269"/>
              <a:gd name="T5" fmla="*/ 283 h 283"/>
              <a:gd name="T6" fmla="*/ 269 w 269"/>
              <a:gd name="T7" fmla="*/ 196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9" h="283">
                <a:moveTo>
                  <a:pt x="269" y="196"/>
                </a:moveTo>
                <a:cubicBezTo>
                  <a:pt x="230" y="84"/>
                  <a:pt x="125" y="3"/>
                  <a:pt x="0" y="0"/>
                </a:cubicBezTo>
                <a:cubicBezTo>
                  <a:pt x="0" y="283"/>
                  <a:pt x="0" y="283"/>
                  <a:pt x="0" y="283"/>
                </a:cubicBezTo>
                <a:lnTo>
                  <a:pt x="269" y="196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2" name="Freeform 41"/>
          <p:cNvSpPr>
            <a:spLocks/>
          </p:cNvSpPr>
          <p:nvPr/>
        </p:nvSpPr>
        <p:spPr bwMode="gray">
          <a:xfrm>
            <a:off x="4123859" y="4121042"/>
            <a:ext cx="2137706" cy="1813579"/>
          </a:xfrm>
          <a:custGeom>
            <a:avLst/>
            <a:gdLst>
              <a:gd name="T0" fmla="*/ 0 w 332"/>
              <a:gd name="T1" fmla="*/ 229 h 281"/>
              <a:gd name="T2" fmla="*/ 166 w 332"/>
              <a:gd name="T3" fmla="*/ 281 h 281"/>
              <a:gd name="T4" fmla="*/ 332 w 332"/>
              <a:gd name="T5" fmla="*/ 229 h 281"/>
              <a:gd name="T6" fmla="*/ 166 w 332"/>
              <a:gd name="T7" fmla="*/ 0 h 281"/>
              <a:gd name="T8" fmla="*/ 0 w 332"/>
              <a:gd name="T9" fmla="*/ 22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2" h="281">
                <a:moveTo>
                  <a:pt x="0" y="229"/>
                </a:moveTo>
                <a:cubicBezTo>
                  <a:pt x="47" y="262"/>
                  <a:pt x="104" y="281"/>
                  <a:pt x="166" y="281"/>
                </a:cubicBezTo>
                <a:cubicBezTo>
                  <a:pt x="228" y="281"/>
                  <a:pt x="285" y="262"/>
                  <a:pt x="332" y="229"/>
                </a:cubicBezTo>
                <a:cubicBezTo>
                  <a:pt x="166" y="0"/>
                  <a:pt x="166" y="0"/>
                  <a:pt x="166" y="0"/>
                </a:cubicBezTo>
                <a:lnTo>
                  <a:pt x="0" y="229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3" name="Freeform 42"/>
          <p:cNvSpPr>
            <a:spLocks/>
          </p:cNvSpPr>
          <p:nvPr/>
        </p:nvSpPr>
        <p:spPr bwMode="gray">
          <a:xfrm>
            <a:off x="3302712" y="3224422"/>
            <a:ext cx="1815354" cy="2323011"/>
          </a:xfrm>
          <a:custGeom>
            <a:avLst/>
            <a:gdLst>
              <a:gd name="T0" fmla="*/ 29 w 282"/>
              <a:gd name="T1" fmla="*/ 0 h 360"/>
              <a:gd name="T2" fmla="*/ 0 w 282"/>
              <a:gd name="T3" fmla="*/ 127 h 360"/>
              <a:gd name="T4" fmla="*/ 115 w 282"/>
              <a:gd name="T5" fmla="*/ 360 h 360"/>
              <a:gd name="T6" fmla="*/ 282 w 282"/>
              <a:gd name="T7" fmla="*/ 129 h 360"/>
              <a:gd name="T8" fmla="*/ 29 w 282"/>
              <a:gd name="T9" fmla="*/ 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2" h="360">
                <a:moveTo>
                  <a:pt x="29" y="0"/>
                </a:moveTo>
                <a:cubicBezTo>
                  <a:pt x="10" y="39"/>
                  <a:pt x="0" y="82"/>
                  <a:pt x="0" y="127"/>
                </a:cubicBezTo>
                <a:cubicBezTo>
                  <a:pt x="0" y="222"/>
                  <a:pt x="45" y="306"/>
                  <a:pt x="115" y="360"/>
                </a:cubicBezTo>
                <a:cubicBezTo>
                  <a:pt x="282" y="129"/>
                  <a:pt x="282" y="129"/>
                  <a:pt x="282" y="129"/>
                </a:cubicBezTo>
                <a:lnTo>
                  <a:pt x="29" y="0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4" name="Freeform 43"/>
          <p:cNvSpPr>
            <a:spLocks/>
          </p:cNvSpPr>
          <p:nvPr/>
        </p:nvSpPr>
        <p:spPr bwMode="gray">
          <a:xfrm>
            <a:off x="5270752" y="3502931"/>
            <a:ext cx="1811961" cy="2044522"/>
          </a:xfrm>
          <a:custGeom>
            <a:avLst/>
            <a:gdLst>
              <a:gd name="T0" fmla="*/ 166 w 281"/>
              <a:gd name="T1" fmla="*/ 317 h 317"/>
              <a:gd name="T2" fmla="*/ 281 w 281"/>
              <a:gd name="T3" fmla="*/ 84 h 317"/>
              <a:gd name="T4" fmla="*/ 269 w 281"/>
              <a:gd name="T5" fmla="*/ 0 h 317"/>
              <a:gd name="T6" fmla="*/ 0 w 281"/>
              <a:gd name="T7" fmla="*/ 88 h 317"/>
              <a:gd name="T8" fmla="*/ 166 w 281"/>
              <a:gd name="T9" fmla="*/ 317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" h="317">
                <a:moveTo>
                  <a:pt x="166" y="317"/>
                </a:moveTo>
                <a:cubicBezTo>
                  <a:pt x="236" y="263"/>
                  <a:pt x="281" y="179"/>
                  <a:pt x="281" y="84"/>
                </a:cubicBezTo>
                <a:cubicBezTo>
                  <a:pt x="281" y="55"/>
                  <a:pt x="277" y="27"/>
                  <a:pt x="269" y="0"/>
                </a:cubicBezTo>
                <a:cubicBezTo>
                  <a:pt x="0" y="88"/>
                  <a:pt x="0" y="88"/>
                  <a:pt x="0" y="88"/>
                </a:cubicBezTo>
                <a:lnTo>
                  <a:pt x="166" y="317"/>
                </a:lnTo>
                <a:close/>
              </a:path>
            </a:pathLst>
          </a:custGeom>
          <a:solidFill>
            <a:srgbClr val="F5F4F6"/>
          </a:solidFill>
          <a:ln w="190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300"/>
              </a:spcBef>
              <a:spcAft>
                <a:spcPts val="600"/>
              </a:spcAft>
              <a:defRPr/>
            </a:pPr>
            <a:endParaRPr lang="en-GB" sz="12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5" name="Oval 44"/>
          <p:cNvSpPr>
            <a:spLocks noChangeArrowheads="1"/>
          </p:cNvSpPr>
          <p:nvPr/>
        </p:nvSpPr>
        <p:spPr bwMode="gray">
          <a:xfrm>
            <a:off x="4293522" y="3149704"/>
            <a:ext cx="1795500" cy="1793202"/>
          </a:xfrm>
          <a:prstGeom prst="ellipse">
            <a:avLst/>
          </a:prstGeom>
          <a:solidFill>
            <a:srgbClr val="C7CBF3"/>
          </a:solidFill>
          <a:ln w="5080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spcBef>
                <a:spcPts val="300"/>
              </a:spcBef>
              <a:spcAft>
                <a:spcPts val="600"/>
              </a:spcAft>
            </a:pPr>
            <a:r>
              <a:rPr lang="en-GB" sz="1200" dirty="0" err="1" smtClean="0"/>
              <a:t>Handlungsfelder</a:t>
            </a:r>
            <a:r>
              <a:rPr lang="en-GB" sz="1200" dirty="0" smtClean="0"/>
              <a:t> der Organisations-</a:t>
            </a:r>
            <a:r>
              <a:rPr lang="en-GB" sz="1200" dirty="0" err="1" smtClean="0"/>
              <a:t>entwicklung</a:t>
            </a:r>
            <a:endParaRPr lang="en-GB" sz="1200" dirty="0"/>
          </a:p>
        </p:txBody>
      </p:sp>
      <p:cxnSp>
        <p:nvCxnSpPr>
          <p:cNvPr id="37" name="Gerade Verbindung 38"/>
          <p:cNvCxnSpPr>
            <a:stCxn id="40" idx="0"/>
          </p:cNvCxnSpPr>
          <p:nvPr/>
        </p:nvCxnSpPr>
        <p:spPr>
          <a:xfrm flipH="1">
            <a:off x="945455" y="2433093"/>
            <a:ext cx="2479278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eck 38"/>
          <p:cNvSpPr/>
          <p:nvPr/>
        </p:nvSpPr>
        <p:spPr>
          <a:xfrm>
            <a:off x="945455" y="2134668"/>
            <a:ext cx="2479278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Strategie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Line 69"/>
          <p:cNvSpPr>
            <a:spLocks noChangeShapeType="1"/>
          </p:cNvSpPr>
          <p:nvPr/>
        </p:nvSpPr>
        <p:spPr bwMode="gray">
          <a:xfrm>
            <a:off x="3424733" y="2433093"/>
            <a:ext cx="977900" cy="522288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945455" y="2446512"/>
            <a:ext cx="2602104" cy="10177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Unternehmens- und </a:t>
            </a:r>
            <a:r>
              <a:rPr lang="de-DE" sz="1200" dirty="0" smtClean="0">
                <a:solidFill>
                  <a:schemeClr val="tx1"/>
                </a:solidFill>
                <a:latin typeface="+mj-lt"/>
              </a:rPr>
              <a:t>Eigen-</a:t>
            </a:r>
            <a:r>
              <a:rPr lang="de-DE" sz="1200" dirty="0" err="1" smtClean="0">
                <a:solidFill>
                  <a:schemeClr val="tx1"/>
                </a:solidFill>
                <a:latin typeface="+mj-lt"/>
              </a:rPr>
              <a:t>leistungsstrategie</a:t>
            </a:r>
            <a:r>
              <a:rPr lang="de-DE" sz="1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200" dirty="0">
                <a:solidFill>
                  <a:schemeClr val="tx1"/>
                </a:solidFill>
                <a:latin typeface="+mj-lt"/>
              </a:rPr>
              <a:t>prüfen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IT-Strategie regelmäßig überprüfen</a:t>
            </a:r>
          </a:p>
        </p:txBody>
      </p:sp>
      <p:cxnSp>
        <p:nvCxnSpPr>
          <p:cNvPr id="42" name="Gerade Verbindung 26"/>
          <p:cNvCxnSpPr>
            <a:stCxn id="43" idx="0"/>
          </p:cNvCxnSpPr>
          <p:nvPr/>
        </p:nvCxnSpPr>
        <p:spPr>
          <a:xfrm>
            <a:off x="6944219" y="2433093"/>
            <a:ext cx="2480400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Line 69"/>
          <p:cNvSpPr>
            <a:spLocks noChangeShapeType="1"/>
          </p:cNvSpPr>
          <p:nvPr/>
        </p:nvSpPr>
        <p:spPr bwMode="gray">
          <a:xfrm flipH="1">
            <a:off x="6032995" y="2433093"/>
            <a:ext cx="911225" cy="522288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6944220" y="2134668"/>
            <a:ext cx="1922115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Organisation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6959569" y="2433093"/>
            <a:ext cx="2663831" cy="10177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Flache Strukturen schaffen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Netzwerke definieren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Plattformen und Communities innerhalb / außerhalb des Unternehmens stärken</a:t>
            </a:r>
          </a:p>
        </p:txBody>
      </p:sp>
      <p:cxnSp>
        <p:nvCxnSpPr>
          <p:cNvPr id="47" name="Gerade Verbindung 29"/>
          <p:cNvCxnSpPr>
            <a:stCxn id="48" idx="0"/>
          </p:cNvCxnSpPr>
          <p:nvPr/>
        </p:nvCxnSpPr>
        <p:spPr>
          <a:xfrm>
            <a:off x="7130353" y="4190456"/>
            <a:ext cx="2493048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Line 69"/>
          <p:cNvSpPr>
            <a:spLocks noChangeShapeType="1"/>
          </p:cNvSpPr>
          <p:nvPr/>
        </p:nvSpPr>
        <p:spPr bwMode="gray">
          <a:xfrm flipH="1">
            <a:off x="6481264" y="4190456"/>
            <a:ext cx="649089" cy="204788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7144298" y="3892030"/>
            <a:ext cx="1922115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Prozesse und IT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51" name="Gerade Verbindung 36"/>
          <p:cNvCxnSpPr>
            <a:stCxn id="53" idx="0"/>
          </p:cNvCxnSpPr>
          <p:nvPr/>
        </p:nvCxnSpPr>
        <p:spPr>
          <a:xfrm flipH="1">
            <a:off x="945455" y="4190456"/>
            <a:ext cx="2479278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hteck 51"/>
          <p:cNvSpPr/>
          <p:nvPr/>
        </p:nvSpPr>
        <p:spPr>
          <a:xfrm>
            <a:off x="945455" y="3892031"/>
            <a:ext cx="2479278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Unternehmenskultur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Line 69"/>
          <p:cNvSpPr>
            <a:spLocks noChangeShapeType="1"/>
          </p:cNvSpPr>
          <p:nvPr/>
        </p:nvSpPr>
        <p:spPr bwMode="gray">
          <a:xfrm>
            <a:off x="3424733" y="4190456"/>
            <a:ext cx="479425" cy="204787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945455" y="5941467"/>
            <a:ext cx="3288903" cy="4348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Partizipationsansprüche einlösen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Wissensmanagement professionalisieren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Open Innovation nutzen</a:t>
            </a:r>
          </a:p>
        </p:txBody>
      </p:sp>
      <p:cxnSp>
        <p:nvCxnSpPr>
          <p:cNvPr id="55" name="Gerade Verbindung 34"/>
          <p:cNvCxnSpPr>
            <a:stCxn id="59" idx="0"/>
          </p:cNvCxnSpPr>
          <p:nvPr/>
        </p:nvCxnSpPr>
        <p:spPr>
          <a:xfrm flipH="1" flipV="1">
            <a:off x="1023691" y="5934621"/>
            <a:ext cx="3210667" cy="6846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hteck 55"/>
          <p:cNvSpPr/>
          <p:nvPr/>
        </p:nvSpPr>
        <p:spPr>
          <a:xfrm>
            <a:off x="945455" y="5643043"/>
            <a:ext cx="3288903" cy="2984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Innovation</a:t>
            </a:r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Line 69"/>
          <p:cNvSpPr>
            <a:spLocks noChangeShapeType="1"/>
          </p:cNvSpPr>
          <p:nvPr/>
        </p:nvSpPr>
        <p:spPr bwMode="gray">
          <a:xfrm flipV="1">
            <a:off x="4234358" y="5547432"/>
            <a:ext cx="914238" cy="394035"/>
          </a:xfrm>
          <a:prstGeom prst="line">
            <a:avLst/>
          </a:prstGeom>
          <a:ln w="9525">
            <a:solidFill>
              <a:schemeClr val="accent1"/>
            </a:solidFill>
            <a:headEnd type="none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j-lt"/>
            </a:endParaRPr>
          </a:p>
        </p:txBody>
      </p:sp>
      <p:sp>
        <p:nvSpPr>
          <p:cNvPr id="60" name="Rechteck 59"/>
          <p:cNvSpPr/>
          <p:nvPr/>
        </p:nvSpPr>
        <p:spPr>
          <a:xfrm>
            <a:off x="7128635" y="4206297"/>
            <a:ext cx="2610276" cy="10177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Heute schon an morgen denken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Szenarien entwickeln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Prozesse / IT modularisieren</a:t>
            </a:r>
          </a:p>
        </p:txBody>
      </p:sp>
      <p:sp>
        <p:nvSpPr>
          <p:cNvPr id="61" name="Rechteck 60"/>
          <p:cNvSpPr/>
          <p:nvPr/>
        </p:nvSpPr>
        <p:spPr>
          <a:xfrm>
            <a:off x="945455" y="4190456"/>
            <a:ext cx="2477519" cy="10177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 smtClean="0">
                <a:solidFill>
                  <a:schemeClr val="tx1"/>
                </a:solidFill>
                <a:latin typeface="+mj-lt"/>
              </a:rPr>
              <a:t>Vertrauen führt!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Industrie 4.0 gelingt nur mit allen Stakeholdern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32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Es gibt viel zu tun – „HR muss handeln!“*</a:t>
            </a:r>
            <a:endParaRPr lang="de-DE" sz="11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Fazit </a:t>
            </a:r>
            <a:r>
              <a:rPr lang="de-DE" dirty="0" smtClean="0"/>
              <a:t>III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C3E6ABF3-A789-4C9C-968E-7D41A6C14B3A}" type="slidenum">
              <a:rPr lang="de-DE" smtClean="0"/>
              <a:pPr algn="l"/>
              <a:t>41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429556" y="6044978"/>
            <a:ext cx="8319414" cy="780610"/>
          </a:xfrm>
          <a:prstGeom prst="rect">
            <a:avLst/>
          </a:prstGeom>
          <a:solidFill>
            <a:srgbClr val="4871A2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Denn: „Was </a:t>
            </a:r>
            <a:r>
              <a:rPr lang="de-DE" sz="2000" dirty="0"/>
              <a:t>„Digitalisierung“ bewirkt, ist nicht naturgesetzlich festgelegt; es ist </a:t>
            </a:r>
            <a:r>
              <a:rPr lang="de-DE" sz="2000" dirty="0" smtClean="0"/>
              <a:t>gestaltbar!“**</a:t>
            </a:r>
            <a:endParaRPr lang="de-DE" sz="2000" dirty="0"/>
          </a:p>
        </p:txBody>
      </p:sp>
      <p:sp>
        <p:nvSpPr>
          <p:cNvPr id="8" name="Textfeld 7"/>
          <p:cNvSpPr txBox="1"/>
          <p:nvPr/>
        </p:nvSpPr>
        <p:spPr>
          <a:xfrm>
            <a:off x="0" y="6900662"/>
            <a:ext cx="3050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* Telekom/</a:t>
            </a:r>
            <a:r>
              <a:rPr lang="de-DE" sz="800" dirty="0" err="1" smtClean="0"/>
              <a:t>St.Gallen</a:t>
            </a:r>
            <a:r>
              <a:rPr lang="de-DE" sz="800" dirty="0"/>
              <a:t>: Arbeit 4.0  Megatrends Digitaler Arbeit </a:t>
            </a:r>
          </a:p>
          <a:p>
            <a:r>
              <a:rPr lang="de-DE" sz="800" dirty="0" smtClean="0"/>
              <a:t>** </a:t>
            </a:r>
            <a:r>
              <a:rPr lang="de-DE" sz="800" dirty="0"/>
              <a:t>Paul, Hans-Jürgen (2016) - Industrie </a:t>
            </a:r>
            <a:r>
              <a:rPr lang="de-DE" sz="800" dirty="0" smtClean="0"/>
              <a:t>4.0</a:t>
            </a:r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1027843" y="1756063"/>
            <a:ext cx="8721127" cy="4207027"/>
          </a:xfrm>
          <a:prstGeom prst="rect">
            <a:avLst/>
          </a:prstGeom>
        </p:spPr>
        <p:txBody>
          <a:bodyPr vert="horz" lIns="84282" tIns="42141" rIns="84282" bIns="42141" anchor="t">
            <a:noAutofit/>
          </a:bodyPr>
          <a:lstStyle>
            <a:lvl1pPr marL="757348" indent="-359925" algn="just" defTabSz="48062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Tx/>
              <a:buBlip>
                <a:blip r:embed="rId2"/>
              </a:buBlip>
              <a:defRPr lang="de-DE" sz="1800" kern="1200" baseline="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1136024" indent="-359925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tabLst/>
              <a:defRPr sz="17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520509" indent="-360288" algn="just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Symbol" pitchFamily="18" charset="2"/>
              <a:buChar char="-"/>
              <a:defRPr sz="1700" kern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3pPr>
            <a:lvl4pPr marL="1520509" indent="-360288" algn="l" defTabSz="480680" rtl="0" eaLnBrk="1" latinLnBrk="0" hangingPunct="1">
              <a:spcBef>
                <a:spcPts val="300"/>
              </a:spcBef>
              <a:spcAft>
                <a:spcPts val="300"/>
              </a:spcAft>
              <a:buFont typeface="Arial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3053" indent="-240338" algn="l" defTabSz="480680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3730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4409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508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5768" indent="-240338" algn="l" defTabSz="48068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7423" indent="0">
              <a:buNone/>
            </a:pPr>
            <a:r>
              <a:rPr lang="de-DE" dirty="0">
                <a:solidFill>
                  <a:srgbClr val="00644C"/>
                </a:solidFill>
              </a:rPr>
              <a:t>….und nicht nur HR: </a:t>
            </a:r>
          </a:p>
          <a:p>
            <a:r>
              <a:rPr lang="de-DE" dirty="0"/>
              <a:t>Überprüfen Sie Ihre Strategien (und zwar regelmäßig)</a:t>
            </a:r>
          </a:p>
          <a:p>
            <a:r>
              <a:rPr lang="de-DE" dirty="0"/>
              <a:t>Identifizieren Sie Handlungsfelder auf Basis Ihrer </a:t>
            </a:r>
            <a:r>
              <a:rPr lang="de-DE" dirty="0" err="1"/>
              <a:t>Balanced</a:t>
            </a:r>
            <a:r>
              <a:rPr lang="de-DE" dirty="0"/>
              <a:t> Score Card</a:t>
            </a:r>
          </a:p>
          <a:p>
            <a:r>
              <a:rPr lang="de-DE" dirty="0"/>
              <a:t>Definieren Sie (quantifizierbare und qualifizierbare) Maßnahmen </a:t>
            </a:r>
          </a:p>
          <a:p>
            <a:pPr lvl="1"/>
            <a:r>
              <a:rPr lang="de-DE" dirty="0"/>
              <a:t>Schnellboote statt Tanker!</a:t>
            </a:r>
          </a:p>
          <a:p>
            <a:r>
              <a:rPr lang="de-DE" dirty="0"/>
              <a:t>Binden Sie Ihre Stakeholder frühzeitig mit ein (auch </a:t>
            </a:r>
            <a:r>
              <a:rPr lang="de-DE" dirty="0" smtClean="0"/>
              <a:t>die </a:t>
            </a:r>
            <a:r>
              <a:rPr lang="de-DE" dirty="0"/>
              <a:t>Mitbestimmung)</a:t>
            </a:r>
          </a:p>
          <a:p>
            <a:pPr lvl="1"/>
            <a:r>
              <a:rPr lang="de-DE" dirty="0"/>
              <a:t>Open Innovation statt Informationsveranstaltungen</a:t>
            </a:r>
          </a:p>
          <a:p>
            <a:r>
              <a:rPr lang="de-DE" dirty="0"/>
              <a:t>Leben Sie Unternehmenskultur vor</a:t>
            </a:r>
          </a:p>
          <a:p>
            <a:pPr lvl="1"/>
            <a:r>
              <a:rPr lang="de-DE" dirty="0"/>
              <a:t>Vertrauen und Offenheit kann nur „von oben“ verändert werden</a:t>
            </a:r>
          </a:p>
          <a:p>
            <a:r>
              <a:rPr lang="de-DE" dirty="0"/>
              <a:t>Nutzen Sie Ihre Verbände, um zu lernen, Wissen zu teilen und relevante Branchenentwicklungen </a:t>
            </a:r>
            <a:r>
              <a:rPr lang="de-DE" dirty="0" smtClean="0"/>
              <a:t>voranzutreiben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974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 startAt="5"/>
            </a:pPr>
            <a:r>
              <a:rPr lang="de-DE" dirty="0" smtClean="0"/>
              <a:t>Diskussion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15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Es gibt viel zu tun – „HR muss handeln!“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V. Diskussion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43</a:t>
            </a:fld>
            <a:endParaRPr lang="de-DE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027843" y="2165503"/>
            <a:ext cx="8721127" cy="4432744"/>
          </a:xfrm>
        </p:spPr>
        <p:txBody>
          <a:bodyPr/>
          <a:lstStyle/>
          <a:p>
            <a:r>
              <a:rPr lang="de-DE" dirty="0"/>
              <a:t>Was kann und sollte die Wohnungswirtschaft als Branche gemeinsam angehen?</a:t>
            </a:r>
          </a:p>
          <a:p>
            <a:r>
              <a:rPr lang="de-DE" dirty="0"/>
              <a:t>Wie kann sicher gestellt werden, dass die Unternehmen strategische Entscheidungen auf Basis profunder und solider  Informationen treffen können? </a:t>
            </a:r>
          </a:p>
          <a:p>
            <a:r>
              <a:rPr lang="de-DE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23663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Kurzprofil R&amp;A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44</a:t>
            </a:fld>
            <a:endParaRPr lang="de-DE"/>
          </a:p>
        </p:txBody>
      </p:sp>
      <p:pic>
        <p:nvPicPr>
          <p:cNvPr id="15" name="Picture 2" descr="C:\Dokumente und Einstellungen\WolfgangSchoen\Desktop\BD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9058" y="6088284"/>
            <a:ext cx="289594" cy="2922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feld 17"/>
          <p:cNvSpPr txBox="1"/>
          <p:nvPr/>
        </p:nvSpPr>
        <p:spPr>
          <a:xfrm>
            <a:off x="1720621" y="6063989"/>
            <a:ext cx="2512227" cy="343363"/>
          </a:xfrm>
          <a:prstGeom prst="rect">
            <a:avLst/>
          </a:prstGeom>
          <a:noFill/>
        </p:spPr>
        <p:txBody>
          <a:bodyPr wrap="none" lIns="96203" tIns="48101" rIns="96203" bIns="48101" rtlCol="0">
            <a:spAutoFit/>
          </a:bodyPr>
          <a:lstStyle/>
          <a:p>
            <a:r>
              <a:rPr lang="de-DE" sz="800" b="1" dirty="0" smtClean="0"/>
              <a:t>Mitglied im Bundesverband</a:t>
            </a:r>
          </a:p>
          <a:p>
            <a:r>
              <a:rPr lang="de-DE" sz="800" b="1" dirty="0" smtClean="0"/>
              <a:t>Deutscher Unternehmensberater BDU seit 1999</a:t>
            </a:r>
            <a:endParaRPr lang="de-DE" sz="800" b="1" dirty="0"/>
          </a:p>
        </p:txBody>
      </p:sp>
      <p:sp>
        <p:nvSpPr>
          <p:cNvPr id="19" name="Textplatzhalter 3"/>
          <p:cNvSpPr txBox="1">
            <a:spLocks/>
          </p:cNvSpPr>
          <p:nvPr/>
        </p:nvSpPr>
        <p:spPr>
          <a:xfrm>
            <a:off x="5130367" y="3197413"/>
            <a:ext cx="3734234" cy="3123646"/>
          </a:xfrm>
          <a:prstGeom prst="rect">
            <a:avLst/>
          </a:prstGeom>
        </p:spPr>
        <p:txBody>
          <a:bodyPr vert="horz" lIns="84299" tIns="42150" rIns="84299" bIns="42150" anchor="t">
            <a:noAutofit/>
          </a:bodyPr>
          <a:lstStyle/>
          <a:p>
            <a:pPr marL="375833" indent="-360000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Gründungsjahr 1998</a:t>
            </a:r>
          </a:p>
          <a:p>
            <a:pPr marL="375833" indent="-360000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Mittelgroße </a:t>
            </a:r>
            <a:r>
              <a:rPr lang="de-DE" sz="1400" dirty="0"/>
              <a:t>Managementberatung</a:t>
            </a:r>
            <a:br>
              <a:rPr lang="de-DE" sz="1400" dirty="0"/>
            </a:br>
            <a:r>
              <a:rPr lang="de-DE" sz="1400" dirty="0"/>
              <a:t>Jahresumsatz von 3,0 bis 4,0 Mio. €</a:t>
            </a:r>
          </a:p>
          <a:p>
            <a:pPr marL="327833" marR="0" lvl="0" indent="-360000" defTabSz="48072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  <a:tabLst>
                <a:tab pos="1600046" algn="l"/>
              </a:tabLst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Leistungen: 	Strategie</a:t>
            </a:r>
            <a:b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Finanzen &amp; Controlling</a:t>
            </a:r>
            <a:b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Organisation</a:t>
            </a:r>
            <a:b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Executive Coaching</a:t>
            </a:r>
          </a:p>
          <a:p>
            <a:pPr marL="327833" marR="0" lvl="0" indent="-360000" defTabSz="48072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  <a:tabLst>
                <a:tab pos="1600046" algn="l"/>
              </a:tabLst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Branchen: 	Real Estate</a:t>
            </a:r>
            <a:b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Financial </a:t>
            </a:r>
            <a:r>
              <a:rPr kumimoji="0" lang="de-DE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Sector</a:t>
            </a: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/>
            </a:r>
            <a:b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Public </a:t>
            </a:r>
            <a:r>
              <a:rPr kumimoji="0" lang="de-DE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Sector</a:t>
            </a: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7833" marR="0" lvl="0" indent="-360000" defTabSz="48072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  <a:tabLst>
                <a:tab pos="1600046" algn="l"/>
              </a:tabLst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Kunden: 	Mittelstand bis       </a:t>
            </a:r>
            <a:b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Internationale</a:t>
            </a:r>
            <a:r>
              <a:rPr kumimoji="0" lang="de-DE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Konzerne,</a:t>
            </a:r>
            <a:r>
              <a:rPr kumimoji="0" lang="de-DE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	</a:t>
            </a: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Öffentliche  Anstalten</a:t>
            </a:r>
          </a:p>
          <a:p>
            <a:pPr marL="327833" marR="0" lvl="0" indent="-360000" defTabSz="48072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None/>
              <a:tabLst>
                <a:tab pos="1600046" algn="l"/>
              </a:tabLst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/>
            </a:r>
            <a:b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			</a:t>
            </a:r>
          </a:p>
        </p:txBody>
      </p:sp>
      <p:pic>
        <p:nvPicPr>
          <p:cNvPr id="20" name="Picture 4" descr="http://www.radtke-associates.com/deu/images/header_willkomm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9556" y="1755177"/>
            <a:ext cx="7427580" cy="1372868"/>
          </a:xfrm>
          <a:prstGeom prst="rect">
            <a:avLst/>
          </a:prstGeom>
          <a:noFill/>
        </p:spPr>
      </p:pic>
      <p:sp>
        <p:nvSpPr>
          <p:cNvPr id="22" name="Foliennummernplatzhalter 19"/>
          <p:cNvSpPr txBox="1">
            <a:spLocks/>
          </p:cNvSpPr>
          <p:nvPr/>
        </p:nvSpPr>
        <p:spPr>
          <a:xfrm>
            <a:off x="9363111" y="6953876"/>
            <a:ext cx="535531" cy="233410"/>
          </a:xfrm>
          <a:prstGeom prst="rect">
            <a:avLst/>
          </a:prstGeom>
        </p:spPr>
        <p:txBody>
          <a:bodyPr vert="horz" lIns="96213" tIns="48107" rIns="96213" bIns="48107" rtlCol="0" anchor="ctr"/>
          <a:lstStyle>
            <a:defPPr>
              <a:defRPr lang="de-DE"/>
            </a:defPPr>
            <a:lvl1pPr marL="0" algn="l" defTabSz="961476" rtl="0" eaLnBrk="1" latinLnBrk="0" hangingPunct="1">
              <a:defRPr lang="de-DE" sz="9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480739" algn="l" defTabSz="96147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1476" algn="l" defTabSz="96147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2214" algn="l" defTabSz="96147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2951" algn="l" defTabSz="96147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3689" algn="l" defTabSz="96147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4427" algn="l" defTabSz="96147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65164" algn="l" defTabSz="96147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45904" algn="l" defTabSz="96147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6ABF3-A789-4C9C-968E-7D41A6C14B3A}" type="slidenum">
              <a:rPr lang="de-DE" smtClean="0"/>
              <a:pPr/>
              <a:t>44</a:t>
            </a:fld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1339117" y="3174818"/>
            <a:ext cx="3853596" cy="3195438"/>
          </a:xfrm>
          <a:prstGeom prst="rect">
            <a:avLst/>
          </a:prstGeom>
          <a:noFill/>
        </p:spPr>
        <p:txBody>
          <a:bodyPr wrap="square" lIns="96213" tIns="48107" rIns="96213" bIns="48107" rtlCol="0">
            <a:spAutoFit/>
          </a:bodyPr>
          <a:lstStyle/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Jens Radtke, Dipl.-Kfm., </a:t>
            </a:r>
            <a:br>
              <a:rPr lang="de-DE" sz="1400" dirty="0" smtClean="0"/>
            </a:br>
            <a:r>
              <a:rPr lang="de-DE" sz="1400" dirty="0" smtClean="0"/>
              <a:t>Geschäftsführer</a:t>
            </a:r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Arne Steinhof, Dipl.-Kfm., Dipl.-Geogr., </a:t>
            </a:r>
            <a:br>
              <a:rPr lang="de-DE" sz="1400" dirty="0" smtClean="0"/>
            </a:br>
            <a:r>
              <a:rPr lang="de-DE" sz="1400" dirty="0" smtClean="0"/>
              <a:t>Geschäftsführer</a:t>
            </a:r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Stefan</a:t>
            </a:r>
            <a:r>
              <a:rPr lang="de-DE" sz="1400" baseline="0" dirty="0" smtClean="0"/>
              <a:t> Anspach, Dipl.-Wirt.-Ing., </a:t>
            </a:r>
            <a:br>
              <a:rPr lang="de-DE" sz="1400" baseline="0" dirty="0" smtClean="0"/>
            </a:br>
            <a:r>
              <a:rPr lang="de-DE" sz="1400" baseline="0" dirty="0" smtClean="0"/>
              <a:t>Dipl.-Ing., </a:t>
            </a:r>
            <a:r>
              <a:rPr lang="de-DE" sz="1400" baseline="0" dirty="0" err="1" smtClean="0"/>
              <a:t>Associate</a:t>
            </a:r>
            <a:endParaRPr lang="de-DE" sz="1400" baseline="0" dirty="0" smtClean="0"/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Beate </a:t>
            </a:r>
            <a:r>
              <a:rPr lang="de-DE" sz="1400" dirty="0" err="1" smtClean="0"/>
              <a:t>Vaupel</a:t>
            </a:r>
            <a:r>
              <a:rPr lang="de-DE" sz="1400" dirty="0" smtClean="0"/>
              <a:t>-Möller, Dipl.-Ing., Bauassessor, </a:t>
            </a:r>
            <a:r>
              <a:rPr lang="de-DE" sz="1400" dirty="0" err="1" smtClean="0"/>
              <a:t>Associate</a:t>
            </a:r>
            <a:endParaRPr lang="de-DE" sz="1400" dirty="0"/>
          </a:p>
          <a:p>
            <a:pPr marL="375833" indent="-360000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r>
              <a:rPr lang="de-DE" sz="1400" dirty="0" smtClean="0"/>
              <a:t>Düsseldorf</a:t>
            </a:r>
            <a:r>
              <a:rPr lang="de-DE" sz="1400" dirty="0"/>
              <a:t>, Deutschland</a:t>
            </a:r>
            <a:br>
              <a:rPr lang="de-DE" sz="1400" dirty="0"/>
            </a:br>
            <a:r>
              <a:rPr lang="de-DE" sz="1400" dirty="0"/>
              <a:t>Berlin, Deutschland 	 </a:t>
            </a:r>
            <a:r>
              <a:rPr lang="de-DE" sz="1400" dirty="0" smtClean="0"/>
              <a:t>   </a:t>
            </a:r>
            <a:r>
              <a:rPr lang="de-DE" sz="1400" dirty="0"/>
              <a:t>Madrid, Spanien</a:t>
            </a:r>
          </a:p>
          <a:p>
            <a:pPr marL="375833" indent="-360000" algn="l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10000"/>
              <a:buFont typeface="Wingdings" pitchFamily="2" charset="2"/>
              <a:buChar char="w"/>
            </a:pPr>
            <a:endParaRPr lang="de-DE" sz="1400" dirty="0" smtClean="0"/>
          </a:p>
        </p:txBody>
      </p:sp>
    </p:spTree>
    <p:extLst>
      <p:ext uri="{BB962C8B-B14F-4D97-AF65-F5344CB8AC3E}">
        <p14:creationId xmlns:p14="http://schemas.microsoft.com/office/powerpoint/2010/main" val="83261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Ihr heutiger </a:t>
            </a:r>
            <a:r>
              <a:rPr lang="de-DE" dirty="0">
                <a:solidFill>
                  <a:srgbClr val="00644C"/>
                </a:solidFill>
              </a:rPr>
              <a:t>R&amp;A-G</a:t>
            </a:r>
            <a:r>
              <a:rPr lang="de-DE" dirty="0"/>
              <a:t>esprächspartner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45</a:t>
            </a:fld>
            <a:endParaRPr lang="de-DE"/>
          </a:p>
        </p:txBody>
      </p:sp>
      <p:grpSp>
        <p:nvGrpSpPr>
          <p:cNvPr id="8" name="Gruppieren 7"/>
          <p:cNvGrpSpPr/>
          <p:nvPr/>
        </p:nvGrpSpPr>
        <p:grpSpPr>
          <a:xfrm>
            <a:off x="943334" y="1746804"/>
            <a:ext cx="9002041" cy="4721018"/>
            <a:chOff x="943334" y="1827188"/>
            <a:chExt cx="9002041" cy="4721018"/>
          </a:xfrm>
        </p:grpSpPr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943334" y="1827188"/>
              <a:ext cx="4465014" cy="463667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7941" tIns="71985" rIns="71985" bIns="71985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  <a:spcAft>
                  <a:spcPts val="300"/>
                </a:spcAft>
                <a:tabLst>
                  <a:tab pos="190461" algn="l"/>
                </a:tabLst>
                <a:defRPr/>
              </a:pPr>
              <a:endParaRPr lang="de-DE" sz="1700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3"/>
            <p:cNvSpPr>
              <a:spLocks noChangeArrowheads="1"/>
            </p:cNvSpPr>
            <p:nvPr/>
          </p:nvSpPr>
          <p:spPr bwMode="auto">
            <a:xfrm>
              <a:off x="3455988" y="6116845"/>
              <a:ext cx="3465512" cy="3470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5181" tIns="46756" rIns="95181" bIns="46756"/>
            <a:lstStyle/>
            <a:p>
              <a:pPr algn="ctr"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de-DE" sz="1400" i="1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2519310" y="2035334"/>
              <a:ext cx="3465512" cy="20523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5181" tIns="46756" rIns="95181" bIns="46756"/>
            <a:lstStyle/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de-DE" sz="1600" b="1" dirty="0" smtClean="0">
                  <a:solidFill>
                    <a:srgbClr val="000000"/>
                  </a:solidFill>
                </a:rPr>
                <a:t>Fr. Beate Vaupel-Möller</a:t>
              </a: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de-DE" sz="1600" dirty="0" smtClean="0">
                  <a:solidFill>
                    <a:srgbClr val="000000"/>
                  </a:solidFill>
                </a:rPr>
                <a:t>Associate, </a:t>
              </a: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de-DE" sz="1600" dirty="0" smtClean="0">
                  <a:solidFill>
                    <a:srgbClr val="000000"/>
                  </a:solidFill>
                </a:rPr>
                <a:t>Niederlassungsleiterin Berlin</a:t>
              </a: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de-DE" sz="1700" b="1" dirty="0">
                <a:solidFill>
                  <a:srgbClr val="000000"/>
                </a:solidFill>
              </a:endParaRP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de-DE" sz="1400" b="1" dirty="0" smtClean="0">
                  <a:solidFill>
                    <a:srgbClr val="000000"/>
                  </a:solidFill>
                </a:rPr>
                <a:t>RADTKE &amp; ASSOCIATES</a:t>
              </a: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de-DE" sz="1400" dirty="0" smtClean="0">
                  <a:solidFill>
                    <a:srgbClr val="000000"/>
                  </a:solidFill>
                </a:rPr>
                <a:t>Kurfürstendamm 194</a:t>
              </a: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de-DE" sz="1400" dirty="0" smtClean="0">
                  <a:solidFill>
                    <a:srgbClr val="000000"/>
                  </a:solidFill>
                </a:rPr>
                <a:t>10707 Berlin</a:t>
              </a:r>
              <a:endParaRPr lang="de-DE" sz="1400" dirty="0">
                <a:solidFill>
                  <a:srgbClr val="000000"/>
                </a:solidFill>
              </a:endParaRPr>
            </a:p>
            <a:p>
              <a:pPr defTabSz="801522">
                <a:lnSpc>
                  <a:spcPct val="5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de-DE" sz="1400" dirty="0">
                <a:solidFill>
                  <a:srgbClr val="000000"/>
                </a:solidFill>
              </a:endParaRP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  <a:tabLst>
                  <a:tab pos="712640" algn="l"/>
                </a:tabLst>
              </a:pPr>
              <a:r>
                <a:rPr lang="de-DE" sz="1400" dirty="0">
                  <a:solidFill>
                    <a:srgbClr val="000000"/>
                  </a:solidFill>
                </a:rPr>
                <a:t>Mobil: </a:t>
              </a:r>
              <a:r>
                <a:rPr lang="de-DE" sz="1400" dirty="0" smtClean="0">
                  <a:solidFill>
                    <a:srgbClr val="000000"/>
                  </a:solidFill>
                </a:rPr>
                <a:t>	+</a:t>
              </a:r>
              <a:r>
                <a:rPr lang="de-DE" sz="1400" dirty="0">
                  <a:solidFill>
                    <a:srgbClr val="000000"/>
                  </a:solidFill>
                </a:rPr>
                <a:t>49 </a:t>
              </a:r>
              <a:r>
                <a:rPr lang="de-DE" sz="1400" dirty="0" smtClean="0">
                  <a:solidFill>
                    <a:srgbClr val="000000"/>
                  </a:solidFill>
                </a:rPr>
                <a:t>(0160) 325 22 86</a:t>
              </a:r>
              <a:endParaRPr lang="de-DE" sz="1400" dirty="0">
                <a:solidFill>
                  <a:srgbClr val="000000"/>
                </a:solidFill>
              </a:endParaRP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  <a:tabLst>
                  <a:tab pos="712640" algn="l"/>
                </a:tabLst>
              </a:pPr>
              <a:r>
                <a:rPr lang="de-DE" sz="1400" dirty="0">
                  <a:solidFill>
                    <a:srgbClr val="000000"/>
                  </a:solidFill>
                </a:rPr>
                <a:t>Telefon: </a:t>
              </a:r>
              <a:r>
                <a:rPr lang="de-DE" sz="1400" dirty="0" smtClean="0">
                  <a:solidFill>
                    <a:srgbClr val="000000"/>
                  </a:solidFill>
                </a:rPr>
                <a:t>	+49 (030) 700 159 760</a:t>
              </a:r>
              <a:endParaRPr lang="de-DE" sz="1400" dirty="0">
                <a:solidFill>
                  <a:srgbClr val="000000"/>
                </a:solidFill>
              </a:endParaRP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  <a:tabLst>
                  <a:tab pos="712640" algn="l"/>
                </a:tabLst>
              </a:pPr>
              <a:r>
                <a:rPr lang="de-DE" sz="1400" dirty="0">
                  <a:solidFill>
                    <a:srgbClr val="000000"/>
                  </a:solidFill>
                </a:rPr>
                <a:t>Fax: </a:t>
              </a:r>
              <a:r>
                <a:rPr lang="de-DE" sz="1400" dirty="0" smtClean="0">
                  <a:solidFill>
                    <a:srgbClr val="000000"/>
                  </a:solidFill>
                </a:rPr>
                <a:t>	+49 (030) 700 159 510</a:t>
              </a:r>
              <a:endParaRPr lang="de-DE" sz="1400" dirty="0">
                <a:solidFill>
                  <a:srgbClr val="000000"/>
                </a:solidFill>
              </a:endParaRP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de-DE" sz="1400" dirty="0">
                <a:solidFill>
                  <a:srgbClr val="000000"/>
                </a:solidFill>
              </a:endParaRP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de-DE" sz="1000" dirty="0" smtClean="0">
                  <a:solidFill>
                    <a:srgbClr val="000000"/>
                  </a:solidFill>
                </a:rPr>
                <a:t>vaupel-moeller@radtke-associates.com</a:t>
              </a:r>
              <a:endParaRPr lang="de-DE" sz="1000" dirty="0">
                <a:solidFill>
                  <a:srgbClr val="000000"/>
                </a:solidFill>
              </a:endParaRPr>
            </a:p>
            <a:p>
              <a:pPr defTabSz="801522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de-DE" sz="1400" dirty="0">
                  <a:solidFill>
                    <a:srgbClr val="000000"/>
                  </a:solidFill>
                </a:rPr>
                <a:t>www.radtke-associates.com</a:t>
              </a:r>
              <a:endParaRPr lang="de-DE" sz="1400" i="1" dirty="0">
                <a:solidFill>
                  <a:srgbClr val="000000"/>
                </a:solidFill>
              </a:endParaRPr>
            </a:p>
          </p:txBody>
        </p:sp>
        <p:sp>
          <p:nvSpPr>
            <p:cNvPr id="13" name="Rectangle 3"/>
            <p:cNvSpPr>
              <a:spLocks noChangeArrowheads="1"/>
            </p:cNvSpPr>
            <p:nvPr/>
          </p:nvSpPr>
          <p:spPr bwMode="auto">
            <a:xfrm>
              <a:off x="5480360" y="1827188"/>
              <a:ext cx="4465014" cy="463667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7941" tIns="71985" rIns="71985" bIns="71985" anchor="ctr"/>
            <a:lstStyle/>
            <a:p>
              <a:endParaRPr lang="de-DE" sz="17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14" name="Textplatzhalter 11"/>
            <p:cNvSpPr txBox="1">
              <a:spLocks/>
            </p:cNvSpPr>
            <p:nvPr/>
          </p:nvSpPr>
          <p:spPr>
            <a:xfrm>
              <a:off x="5576447" y="1997116"/>
              <a:ext cx="4368928" cy="4551090"/>
            </a:xfrm>
            <a:prstGeom prst="rect">
              <a:avLst/>
            </a:prstGeom>
          </p:spPr>
          <p:txBody>
            <a:bodyPr lIns="91420" tIns="45711" rIns="91420" bIns="45711"/>
            <a:lstStyle/>
            <a:p>
              <a:pPr marL="363462" indent="-363462" defTabSz="480680" eaLnBrk="0" hangingPunct="0">
                <a:spcBef>
                  <a:spcPts val="1200"/>
                </a:spcBef>
                <a:defRPr/>
              </a:pPr>
              <a:r>
                <a:rPr lang="de-DE" sz="1600" b="1" dirty="0" smtClean="0">
                  <a:solidFill>
                    <a:srgbClr val="000000"/>
                  </a:solidFill>
                </a:rPr>
                <a:t>Persönliche Angaben:</a:t>
              </a:r>
            </a:p>
            <a:p>
              <a:pPr marL="363462" indent="-363462" defTabSz="480680" eaLnBrk="0" hangingPunct="0">
                <a:spcBef>
                  <a:spcPts val="300"/>
                </a:spcBef>
                <a:spcAft>
                  <a:spcPts val="300"/>
                </a:spcAft>
                <a:buClr>
                  <a:srgbClr val="00644C"/>
                </a:buClr>
                <a:buSzPct val="110000"/>
                <a:buFont typeface="Wingdings" pitchFamily="2" charset="2"/>
                <a:buChar char="w"/>
                <a:defRPr/>
              </a:pPr>
              <a:r>
                <a:rPr lang="de-DE" sz="1400" dirty="0" smtClean="0">
                  <a:solidFill>
                    <a:srgbClr val="000000"/>
                  </a:solidFill>
                </a:rPr>
                <a:t>Jahrgang 1963 / verheiratet </a:t>
              </a:r>
            </a:p>
            <a:p>
              <a:pPr marL="363462" indent="-363462" defTabSz="480680" eaLnBrk="0" hangingPunct="0">
                <a:spcBef>
                  <a:spcPts val="300"/>
                </a:spcBef>
                <a:spcAft>
                  <a:spcPts val="300"/>
                </a:spcAft>
                <a:buClr>
                  <a:srgbClr val="00644C"/>
                </a:buClr>
                <a:buSzPct val="110000"/>
                <a:buFont typeface="Wingdings" pitchFamily="2" charset="2"/>
                <a:buChar char="w"/>
                <a:defRPr/>
              </a:pPr>
              <a:r>
                <a:rPr lang="de-DE" sz="1400" dirty="0" smtClean="0">
                  <a:solidFill>
                    <a:srgbClr val="000000"/>
                  </a:solidFill>
                </a:rPr>
                <a:t>Sprachen: Deutsch</a:t>
              </a:r>
              <a:r>
                <a:rPr lang="de-DE" sz="1400" smtClean="0">
                  <a:solidFill>
                    <a:srgbClr val="000000"/>
                  </a:solidFill>
                </a:rPr>
                <a:t>, Englisch</a:t>
              </a:r>
              <a:endParaRPr lang="de-DE" sz="1400" dirty="0" smtClean="0">
                <a:solidFill>
                  <a:srgbClr val="000000"/>
                </a:solidFill>
              </a:endParaRPr>
            </a:p>
            <a:p>
              <a:pPr defTabSz="480680" eaLnBrk="0" hangingPunct="0">
                <a:spcBef>
                  <a:spcPts val="300"/>
                </a:spcBef>
                <a:spcAft>
                  <a:spcPts val="300"/>
                </a:spcAft>
                <a:buClr>
                  <a:srgbClr val="00644C"/>
                </a:buClr>
                <a:buSzPct val="110000"/>
                <a:defRPr/>
              </a:pPr>
              <a:r>
                <a:rPr lang="de-DE" sz="1600" b="1" dirty="0" smtClean="0">
                  <a:solidFill>
                    <a:srgbClr val="000000"/>
                  </a:solidFill>
                </a:rPr>
                <a:t>Ausbildung:</a:t>
              </a:r>
            </a:p>
            <a:p>
              <a:pPr marL="363462" indent="-363462" defTabSz="480680" eaLnBrk="0" hangingPunct="0">
                <a:spcBef>
                  <a:spcPts val="300"/>
                </a:spcBef>
                <a:spcAft>
                  <a:spcPts val="300"/>
                </a:spcAft>
                <a:buClr>
                  <a:srgbClr val="00644C"/>
                </a:buClr>
                <a:buSzPct val="110000"/>
                <a:buFont typeface="Wingdings" pitchFamily="2" charset="2"/>
                <a:buChar char="w"/>
                <a:defRPr/>
              </a:pPr>
              <a:r>
                <a:rPr lang="de-DE" sz="1400" dirty="0">
                  <a:solidFill>
                    <a:srgbClr val="000000"/>
                  </a:solidFill>
                </a:rPr>
                <a:t>Studium der Architektur an der RWTH Aachen; </a:t>
              </a:r>
              <a:r>
                <a:rPr lang="de-DE" sz="1400" dirty="0" smtClean="0">
                  <a:solidFill>
                    <a:srgbClr val="000000"/>
                  </a:solidFill>
                </a:rPr>
                <a:t>Abschluss</a:t>
              </a:r>
              <a:r>
                <a:rPr lang="de-DE" sz="1400" dirty="0">
                  <a:solidFill>
                    <a:srgbClr val="000000"/>
                  </a:solidFill>
                </a:rPr>
                <a:t>: Diplom-Ingenieur; 2. Staatsexamen, Abschluss Bauassessor</a:t>
              </a:r>
            </a:p>
            <a:p>
              <a:pPr marL="360506" indent="-360506" defTabSz="480680" eaLnBrk="0" hangingPunct="0">
                <a:spcBef>
                  <a:spcPts val="1200"/>
                </a:spcBef>
                <a:defRPr/>
              </a:pPr>
              <a:r>
                <a:rPr lang="de-DE" sz="1600" b="1" dirty="0" smtClean="0">
                  <a:solidFill>
                    <a:srgbClr val="000000"/>
                  </a:solidFill>
                </a:rPr>
                <a:t>Beratungserfahrung:</a:t>
              </a:r>
            </a:p>
            <a:p>
              <a:pPr marL="363462" indent="-363462" defTabSz="480680" eaLnBrk="0" hangingPunct="0">
                <a:spcBef>
                  <a:spcPts val="300"/>
                </a:spcBef>
                <a:spcAft>
                  <a:spcPts val="300"/>
                </a:spcAft>
                <a:buClr>
                  <a:srgbClr val="00644C"/>
                </a:buClr>
                <a:buSzPct val="110000"/>
                <a:buFont typeface="Wingdings" pitchFamily="2" charset="2"/>
                <a:buChar char="w"/>
                <a:defRPr/>
              </a:pPr>
              <a:r>
                <a:rPr lang="de-DE" sz="1400" dirty="0">
                  <a:solidFill>
                    <a:srgbClr val="000000"/>
                  </a:solidFill>
                </a:rPr>
                <a:t>Über 24 Jahre Berufserfahrung in leitenden Managementfunktionen, davon mehr als 12 Jahre als Inhouse-Berater  mit Projekt- und Ergebnisverantwortung</a:t>
              </a:r>
            </a:p>
            <a:p>
              <a:pPr marL="363462" indent="-363462" defTabSz="480680" eaLnBrk="0" hangingPunct="0">
                <a:spcBef>
                  <a:spcPts val="300"/>
                </a:spcBef>
                <a:spcAft>
                  <a:spcPts val="300"/>
                </a:spcAft>
                <a:buClr>
                  <a:srgbClr val="00644C"/>
                </a:buClr>
                <a:buSzPct val="110000"/>
                <a:buFont typeface="Wingdings" pitchFamily="2" charset="2"/>
                <a:buChar char="w"/>
                <a:defRPr/>
              </a:pPr>
              <a:r>
                <a:rPr lang="de-DE" sz="1400" dirty="0">
                  <a:solidFill>
                    <a:srgbClr val="000000"/>
                  </a:solidFill>
                </a:rPr>
                <a:t>Gesamtprogramm-Management, Multi-Projektmanagement, Großgruppenmoderator, Executive Coaching, Qualitätssicherung, Gremienmanagement, Management-Coaching</a:t>
              </a:r>
            </a:p>
          </p:txBody>
        </p:sp>
        <p:sp>
          <p:nvSpPr>
            <p:cNvPr id="16" name="Textfeld 5"/>
            <p:cNvSpPr txBox="1">
              <a:spLocks noChangeArrowheads="1"/>
            </p:cNvSpPr>
            <p:nvPr/>
          </p:nvSpPr>
          <p:spPr bwMode="auto">
            <a:xfrm>
              <a:off x="2193181" y="5921582"/>
              <a:ext cx="1965563" cy="389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6183" tIns="48091" rIns="96183" bIns="48091">
              <a:spAutoFit/>
            </a:bodyPr>
            <a:lstStyle/>
            <a:p>
              <a:r>
                <a:rPr lang="de-DE" i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Expect Excellence</a:t>
              </a:r>
            </a:p>
          </p:txBody>
        </p:sp>
        <p:pic>
          <p:nvPicPr>
            <p:cNvPr id="17" name="Picture 2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0826" y="2035334"/>
              <a:ext cx="1242000" cy="181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078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Wissenschaftliche Grundlagen (Auszug)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VI. Backup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E6ABF3-A789-4C9C-968E-7D41A6C14B3A}" type="slidenum">
              <a:rPr lang="de-DE" smtClean="0"/>
              <a:pPr/>
              <a:t>46</a:t>
            </a:fld>
            <a:endParaRPr lang="de-DE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027843" y="2165503"/>
            <a:ext cx="8721127" cy="4432744"/>
          </a:xfrm>
        </p:spPr>
        <p:txBody>
          <a:bodyPr/>
          <a:lstStyle/>
          <a:p>
            <a:r>
              <a:rPr lang="de-DE" sz="1100" dirty="0" err="1"/>
              <a:t>Düll</a:t>
            </a:r>
            <a:r>
              <a:rPr lang="de-DE" sz="1100" dirty="0"/>
              <a:t>, Nicola et al. (2016) : Arbeitsmarkt 2030: Digitalisierung der Arbeitswelt. Fachexpertisen zur Prognose 2016, ZEW-Gutachten und Forschungsberichte</a:t>
            </a:r>
          </a:p>
          <a:p>
            <a:r>
              <a:rPr lang="de-DE" sz="1100" dirty="0"/>
              <a:t>Dr. Abt, Wenke et al. (2016) - </a:t>
            </a:r>
            <a:r>
              <a:rPr lang="de-DE" sz="1100" dirty="0" err="1"/>
              <a:t>Foresight</a:t>
            </a:r>
            <a:r>
              <a:rPr lang="de-DE" sz="1100" dirty="0"/>
              <a:t>-Studie „Digitale Arbeitswelt“ für das Bundesministerium für Arbeit und Soziales; Institut für Innovation und Technik, Berlin</a:t>
            </a:r>
          </a:p>
          <a:p>
            <a:r>
              <a:rPr lang="de-DE" sz="1100" dirty="0" err="1"/>
              <a:t>Eichhorst</a:t>
            </a:r>
            <a:r>
              <a:rPr lang="de-DE" sz="1100" dirty="0"/>
              <a:t>, Werner et al. (2016) - Digitalisierung und Arbeitsmarkt: Aktuelle Entwicklungen und sozialpolitische Herausforderungen</a:t>
            </a:r>
          </a:p>
          <a:p>
            <a:r>
              <a:rPr lang="de-DE" sz="1100" dirty="0"/>
              <a:t>Prof. Dr. Negri, Christoph et al.(2016) - Führung im Zeitalter virtueller Arbeitswelten, Institut für Angewandte Psychologie, Züricher Hochschulde</a:t>
            </a:r>
          </a:p>
          <a:p>
            <a:r>
              <a:rPr lang="de-DE" sz="1100" dirty="0" err="1"/>
              <a:t>Zkunftsrat</a:t>
            </a:r>
            <a:r>
              <a:rPr lang="de-DE" sz="1100" dirty="0"/>
              <a:t> der Bayerischen Wirtschaft, Prof. Dr. Dr. h.c. </a:t>
            </a:r>
            <a:r>
              <a:rPr lang="de-DE" sz="1100" dirty="0" err="1"/>
              <a:t>mult</a:t>
            </a:r>
            <a:r>
              <a:rPr lang="de-DE" sz="1100" dirty="0"/>
              <a:t>. Herrmann, Wolfgang A. et al. (2016)  - Zukunft digital – Big Data; Analyse und Handlungsempfehlungen</a:t>
            </a:r>
          </a:p>
          <a:p>
            <a:r>
              <a:rPr lang="de-DE" sz="1100" dirty="0"/>
              <a:t>Paul, Hans-Jürgen (2016) - Industrie 4.0 – Annäherung an ein Konzept; Forschung aktuelle 05/2016; WH Bocholt in Kooperation mi Ruhr-Universität Bochum</a:t>
            </a:r>
          </a:p>
          <a:p>
            <a:r>
              <a:rPr lang="de-DE" sz="1100" dirty="0"/>
              <a:t>Telekom/ Universität St. Gallen (2015) - ARBEIT 4.0: Megatrends digitaler Arbeit der Zukunft – 25 Thesen; Ergebnisse eines Projekts von </a:t>
            </a:r>
            <a:r>
              <a:rPr lang="de-DE" sz="1100" dirty="0" err="1"/>
              <a:t>Shareground</a:t>
            </a:r>
            <a:r>
              <a:rPr lang="de-DE" sz="1100" dirty="0"/>
              <a:t> (Telekom) und der Universität St. Gallen</a:t>
            </a:r>
          </a:p>
          <a:p>
            <a:r>
              <a:rPr lang="de-DE" sz="1100" dirty="0"/>
              <a:t>BBB-Band 193: Digitalisierung im Mittelstand (Becker, W./Ulrich, P./</a:t>
            </a:r>
            <a:r>
              <a:rPr lang="de-DE" sz="1100" dirty="0" err="1"/>
              <a:t>Botzkowski</a:t>
            </a:r>
            <a:r>
              <a:rPr lang="de-DE" sz="1100" dirty="0"/>
              <a:t>, T./Hilmer, C./Vogt, M./Zimmermann, L.).</a:t>
            </a:r>
          </a:p>
          <a:p>
            <a:r>
              <a:rPr lang="de-DE" sz="1100" dirty="0"/>
              <a:t>Dr. Landmann J., Dr. Heumann, S. (</a:t>
            </a:r>
            <a:r>
              <a:rPr lang="de-DE" sz="1100" dirty="0" err="1"/>
              <a:t>Hrs</a:t>
            </a:r>
            <a:r>
              <a:rPr lang="de-DE" sz="1100" dirty="0"/>
              <a:t>.) (2016)  - Auf dem Weg zum Arbeitsmarkt 4.0 Mögliche Auswirkungen der Digitalisierung auf Arbeit und Beschäftigung in Deutschland bis 2030; </a:t>
            </a:r>
            <a:r>
              <a:rPr lang="de-DE" sz="1100" dirty="0" smtClean="0"/>
              <a:t>Bertelsmann-Stiftung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7100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01 R&amp;&amp;A Deckblätter">
  <a:themeElements>
    <a:clrScheme name="RA Farben">
      <a:dk1>
        <a:srgbClr val="000000"/>
      </a:dk1>
      <a:lt1>
        <a:srgbClr val="FFFFFF"/>
      </a:lt1>
      <a:dk2>
        <a:srgbClr val="00644C"/>
      </a:dk2>
      <a:lt2>
        <a:srgbClr val="FFFFFF"/>
      </a:lt2>
      <a:accent1>
        <a:srgbClr val="C6BCCE"/>
      </a:accent1>
      <a:accent2>
        <a:srgbClr val="EEEEEE"/>
      </a:accent2>
      <a:accent3>
        <a:srgbClr val="D1D5FF"/>
      </a:accent3>
      <a:accent4>
        <a:srgbClr val="F2F9E5"/>
      </a:accent4>
      <a:accent5>
        <a:srgbClr val="4871A2"/>
      </a:accent5>
      <a:accent6>
        <a:srgbClr val="BAD0F0"/>
      </a:accent6>
      <a:hlink>
        <a:srgbClr val="BBB9BA"/>
      </a:hlink>
      <a:folHlink>
        <a:srgbClr val="6B6869"/>
      </a:folHlink>
    </a:clrScheme>
    <a:fontScheme name="RA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 R&amp;&amp;A Inhaltsfolien">
  <a:themeElements>
    <a:clrScheme name="RA Farben">
      <a:dk1>
        <a:srgbClr val="000000"/>
      </a:dk1>
      <a:lt1>
        <a:srgbClr val="FFFFFF"/>
      </a:lt1>
      <a:dk2>
        <a:srgbClr val="00644C"/>
      </a:dk2>
      <a:lt2>
        <a:srgbClr val="FFFFFF"/>
      </a:lt2>
      <a:accent1>
        <a:srgbClr val="C6BCCE"/>
      </a:accent1>
      <a:accent2>
        <a:srgbClr val="EEEEEE"/>
      </a:accent2>
      <a:accent3>
        <a:srgbClr val="D1D5FF"/>
      </a:accent3>
      <a:accent4>
        <a:srgbClr val="F2F9E5"/>
      </a:accent4>
      <a:accent5>
        <a:srgbClr val="4871A2"/>
      </a:accent5>
      <a:accent6>
        <a:srgbClr val="BAD0F0"/>
      </a:accent6>
      <a:hlink>
        <a:srgbClr val="BBB9BA"/>
      </a:hlink>
      <a:folHlink>
        <a:srgbClr val="6B6869"/>
      </a:folHlink>
    </a:clrScheme>
    <a:fontScheme name="RA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keanos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03 R&amp;&amp;A Schlussfolien">
  <a:themeElements>
    <a:clrScheme name="RA Farben">
      <a:dk1>
        <a:srgbClr val="000000"/>
      </a:dk1>
      <a:lt1>
        <a:srgbClr val="FFFFFF"/>
      </a:lt1>
      <a:dk2>
        <a:srgbClr val="00644C"/>
      </a:dk2>
      <a:lt2>
        <a:srgbClr val="FFFFFF"/>
      </a:lt2>
      <a:accent1>
        <a:srgbClr val="C6BCCE"/>
      </a:accent1>
      <a:accent2>
        <a:srgbClr val="EEEEEE"/>
      </a:accent2>
      <a:accent3>
        <a:srgbClr val="D1D5FF"/>
      </a:accent3>
      <a:accent4>
        <a:srgbClr val="F2F9E5"/>
      </a:accent4>
      <a:accent5>
        <a:srgbClr val="4871A2"/>
      </a:accent5>
      <a:accent6>
        <a:srgbClr val="BAD0F0"/>
      </a:accent6>
      <a:hlink>
        <a:srgbClr val="BBB9BA"/>
      </a:hlink>
      <a:folHlink>
        <a:srgbClr val="6B6869"/>
      </a:folHlink>
    </a:clrScheme>
    <a:fontScheme name="RA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2 R&amp;&amp;A Inhaltsfolien">
  <a:themeElements>
    <a:clrScheme name="RA Farben">
      <a:dk1>
        <a:srgbClr val="000000"/>
      </a:dk1>
      <a:lt1>
        <a:srgbClr val="FFFFFF"/>
      </a:lt1>
      <a:dk2>
        <a:srgbClr val="00644C"/>
      </a:dk2>
      <a:lt2>
        <a:srgbClr val="FFFFFF"/>
      </a:lt2>
      <a:accent1>
        <a:srgbClr val="C6BCCE"/>
      </a:accent1>
      <a:accent2>
        <a:srgbClr val="EEEEEE"/>
      </a:accent2>
      <a:accent3>
        <a:srgbClr val="D1D5FF"/>
      </a:accent3>
      <a:accent4>
        <a:srgbClr val="F2F9E5"/>
      </a:accent4>
      <a:accent5>
        <a:srgbClr val="4871A2"/>
      </a:accent5>
      <a:accent6>
        <a:srgbClr val="BAD0F0"/>
      </a:accent6>
      <a:hlink>
        <a:srgbClr val="BBB9BA"/>
      </a:hlink>
      <a:folHlink>
        <a:srgbClr val="6B6869"/>
      </a:folHlink>
    </a:clrScheme>
    <a:fontScheme name="RA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keanos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 Master_BL_190809</Template>
  <TotalTime>0</TotalTime>
  <Words>4136</Words>
  <Application>Microsoft Office PowerPoint</Application>
  <PresentationFormat>Benutzerdefiniert</PresentationFormat>
  <Paragraphs>819</Paragraphs>
  <Slides>46</Slides>
  <Notes>30</Notes>
  <HiddenSlides>0</HiddenSlides>
  <MMClips>0</MMClips>
  <ScaleCrop>false</ScaleCrop>
  <HeadingPairs>
    <vt:vector size="6" baseType="variant">
      <vt:variant>
        <vt:lpstr>Design</vt:lpstr>
      </vt:variant>
      <vt:variant>
        <vt:i4>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1" baseType="lpstr">
      <vt:lpstr>01 R&amp;&amp;A Deckblätter</vt:lpstr>
      <vt:lpstr>02 R&amp;&amp;A Inhaltsfolien</vt:lpstr>
      <vt:lpstr>03 R&amp;&amp;A Schlussfolien</vt:lpstr>
      <vt:lpstr>1_02 R&amp;&amp;A Inhaltsfolien</vt:lpstr>
      <vt:lpstr>think-cell Folie</vt:lpstr>
      <vt:lpstr>Digitalisierung der Arbeit 4.0   Herausforderung für die Wohnungswirtschaft?</vt:lpstr>
      <vt:lpstr>PowerPoint-Präsentation</vt:lpstr>
      <vt:lpstr>Einführung</vt:lpstr>
      <vt:lpstr>Digitalisierung der Arbeit 4.0 – Worüber reden wir?</vt:lpstr>
      <vt:lpstr>Die Maschinen lernen das Denken</vt:lpstr>
      <vt:lpstr>Die Folge – Substitution statt Subvention?</vt:lpstr>
      <vt:lpstr>Hat die Wohnungswirtschaft Handlungsbedarf?</vt:lpstr>
      <vt:lpstr>Schaffung einer gemeinsamen Grundlage für die Diskussion </vt:lpstr>
      <vt:lpstr>Die digitale Technik kann in vier Entwicklungs-bereiche geordnet werden </vt:lpstr>
      <vt:lpstr>Welche relevanten Entwicklungen gibt es?</vt:lpstr>
      <vt:lpstr>Die digitalisierte Welt ist heute</vt:lpstr>
      <vt:lpstr>Das mobile Internet verändert die Grenzen der Arbeit</vt:lpstr>
      <vt:lpstr>Flexibel und atmungsfähig - das Unternehmen wird zum Netzwerk</vt:lpstr>
      <vt:lpstr>Offen statt geschlossen – die Organisation wird durchlässig </vt:lpstr>
      <vt:lpstr>Analytische Fähigkeiten sind die Kern-kompetenzen digitaler Arbeit</vt:lpstr>
      <vt:lpstr>Maschinen werden zu Kollegen……</vt:lpstr>
      <vt:lpstr>…und übernehmen Kontroll- und Steuerungsfunktionen</vt:lpstr>
      <vt:lpstr>Routine war gestern  -  die menschliche Dömane bleibt kreativ</vt:lpstr>
      <vt:lpstr>Digitale und physische Welten verbinden sich</vt:lpstr>
      <vt:lpstr>Die Produktion zum Mitnehmen – Logistik ade</vt:lpstr>
      <vt:lpstr>Die gesellschaftliche Akzeptanz digitaler Technik im Zeitalter der Globalisierung</vt:lpstr>
      <vt:lpstr>Wertewandel in unsicheren Zeiten</vt:lpstr>
      <vt:lpstr>Die technologische Entwicklung wird die Arbeit revolutionieren</vt:lpstr>
      <vt:lpstr>Relevanz der technologischen Entwicklung für die Wohnungswirtschaft</vt:lpstr>
      <vt:lpstr>Welche Relevanz haben die Entwicklungen für die Wohnungswirtschaft?</vt:lpstr>
      <vt:lpstr>Digitalisierte Daten sind die Basis für zukünftige technologische Entwicklungen</vt:lpstr>
      <vt:lpstr>Das mobile Internet ist etabliert und wird die Arbeitsorganisation verändern</vt:lpstr>
      <vt:lpstr>Cloud Computing ermöglicht die atmende Organisation</vt:lpstr>
      <vt:lpstr>Open Innovation wird zum Motor der internen und externen Unternehmensentwicklung</vt:lpstr>
      <vt:lpstr>Big Data Analytics schafft Transparenz – eine Herausforderung nicht nur für die Unternehmenskultur</vt:lpstr>
      <vt:lpstr>Assistenzsysteme als Kundenbindungs-instrumente schaffen neue Dienstleistungen</vt:lpstr>
      <vt:lpstr>Künstliche Intelligenz kann komplexe Probleme lösen  - Callcenter-Lösungen  geraten zu  notwendigen Übergansphänomenen</vt:lpstr>
      <vt:lpstr>Das Internet der Dinge wird auch komplexe Prozesse automatisieren - allerdings erst mittelfristig</vt:lpstr>
      <vt:lpstr>Augmented Reality wird vor allem als Qualifizie-rungsinstrument für Unternehmen relevant</vt:lpstr>
      <vt:lpstr>Additive Fertigungsverfahren werden die Zukunft des  kostengünstigen Bauens bestimmen</vt:lpstr>
      <vt:lpstr>Die Digitale Technik wird auch die Wohnungswirtschaft revolutionieren…</vt:lpstr>
      <vt:lpstr>…denn sie hat Einfluss auf die relevanten Parameter</vt:lpstr>
      <vt:lpstr>Handlungsfelder für HR und Organisation</vt:lpstr>
      <vt:lpstr>HR – Heute für morgen handeln</vt:lpstr>
      <vt:lpstr>Organisation –  Die Arbeit 4.0 strategisch verorten</vt:lpstr>
      <vt:lpstr>Es gibt viel zu tun – „HR muss handeln!“*</vt:lpstr>
      <vt:lpstr>Diskussion</vt:lpstr>
      <vt:lpstr>Es gibt viel zu tun – „HR muss handeln!“</vt:lpstr>
      <vt:lpstr>Kurzprofil R&amp;A</vt:lpstr>
      <vt:lpstr>Ihr heutiger R&amp;A-Gesprächspartner</vt:lpstr>
      <vt:lpstr>Wissenschaftliche Grundlagen (Auszug)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ManuelaMaas</dc:creator>
  <cp:lastModifiedBy>beate.vaupel-moeller</cp:lastModifiedBy>
  <cp:revision>1966</cp:revision>
  <cp:lastPrinted>2016-09-20T10:52:14Z</cp:lastPrinted>
  <dcterms:created xsi:type="dcterms:W3CDTF">2009-08-19T11:59:47Z</dcterms:created>
  <dcterms:modified xsi:type="dcterms:W3CDTF">2016-09-25T18:17:23Z</dcterms:modified>
</cp:coreProperties>
</file>