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3"/>
  </p:notesMasterIdLst>
  <p:handoutMasterIdLst>
    <p:handoutMasterId r:id="rId24"/>
  </p:handoutMasterIdLst>
  <p:sldIdLst>
    <p:sldId id="256" r:id="rId2"/>
    <p:sldId id="258" r:id="rId3"/>
    <p:sldId id="262" r:id="rId4"/>
    <p:sldId id="261" r:id="rId5"/>
    <p:sldId id="259" r:id="rId6"/>
    <p:sldId id="264" r:id="rId7"/>
    <p:sldId id="263" r:id="rId8"/>
    <p:sldId id="260" r:id="rId9"/>
    <p:sldId id="266" r:id="rId10"/>
    <p:sldId id="276" r:id="rId11"/>
    <p:sldId id="277" r:id="rId12"/>
    <p:sldId id="265" r:id="rId13"/>
    <p:sldId id="267" r:id="rId14"/>
    <p:sldId id="269" r:id="rId15"/>
    <p:sldId id="270" r:id="rId16"/>
    <p:sldId id="271" r:id="rId17"/>
    <p:sldId id="272" r:id="rId18"/>
    <p:sldId id="273" r:id="rId19"/>
    <p:sldId id="278" r:id="rId20"/>
    <p:sldId id="274" r:id="rId21"/>
    <p:sldId id="275" r:id="rId22"/>
  </p:sldIdLst>
  <p:sldSz cx="9144000" cy="6858000" type="screen4x3"/>
  <p:notesSz cx="6732588" cy="9855200"/>
  <p:defaultTextStyle>
    <a:defPPr>
      <a:defRPr lang="de-DE"/>
    </a:defPPr>
    <a:lvl1pPr algn="l" rtl="0" fontAlgn="base">
      <a:spcBef>
        <a:spcPct val="50000"/>
      </a:spcBef>
      <a:spcAft>
        <a:spcPct val="0"/>
      </a:spcAft>
      <a:buFont typeface="Wingdings 3" pitchFamily="18" charset="2"/>
      <a:defRPr sz="1400" kern="1200">
        <a:solidFill>
          <a:srgbClr val="000000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50000"/>
      </a:spcBef>
      <a:spcAft>
        <a:spcPct val="0"/>
      </a:spcAft>
      <a:buFont typeface="Wingdings 3" pitchFamily="18" charset="2"/>
      <a:defRPr sz="1400" kern="1200">
        <a:solidFill>
          <a:srgbClr val="000000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50000"/>
      </a:spcBef>
      <a:spcAft>
        <a:spcPct val="0"/>
      </a:spcAft>
      <a:buFont typeface="Wingdings 3" pitchFamily="18" charset="2"/>
      <a:defRPr sz="1400" kern="1200">
        <a:solidFill>
          <a:srgbClr val="000000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50000"/>
      </a:spcBef>
      <a:spcAft>
        <a:spcPct val="0"/>
      </a:spcAft>
      <a:buFont typeface="Wingdings 3" pitchFamily="18" charset="2"/>
      <a:defRPr sz="1400" kern="1200">
        <a:solidFill>
          <a:srgbClr val="000000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50000"/>
      </a:spcBef>
      <a:spcAft>
        <a:spcPct val="0"/>
      </a:spcAft>
      <a:buFont typeface="Wingdings 3" pitchFamily="18" charset="2"/>
      <a:defRPr sz="1400" kern="1200">
        <a:solidFill>
          <a:srgbClr val="000000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400" kern="1200">
        <a:solidFill>
          <a:srgbClr val="000000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400" kern="1200">
        <a:solidFill>
          <a:srgbClr val="000000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400" kern="1200">
        <a:solidFill>
          <a:srgbClr val="000000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400" kern="1200">
        <a:solidFill>
          <a:srgbClr val="000000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saade" initials="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7C7C7"/>
    <a:srgbClr val="CAE7E8"/>
    <a:srgbClr val="00A0A1"/>
    <a:srgbClr val="5F5F5F"/>
    <a:srgbClr val="00A4A4"/>
    <a:srgbClr val="F4F4F4"/>
    <a:srgbClr val="292929"/>
    <a:srgbClr val="E0E0E0"/>
    <a:srgbClr val="000000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34567" autoAdjust="0"/>
    <p:restoredTop sz="86357" autoAdjust="0"/>
  </p:normalViewPr>
  <p:slideViewPr>
    <p:cSldViewPr snapToGrid="0">
      <p:cViewPr varScale="1">
        <p:scale>
          <a:sx n="79" d="100"/>
          <a:sy n="79" d="100"/>
        </p:scale>
        <p:origin x="828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477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5" d="100"/>
          <a:sy n="65" d="100"/>
        </p:scale>
        <p:origin x="3384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7825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961" tIns="45981" rIns="91961" bIns="45981" numCol="1" anchor="t" anchorCtr="0" compatLnSpc="1">
            <a:prstTxWarp prst="textNoShape">
              <a:avLst/>
            </a:prstTxWarp>
          </a:bodyPr>
          <a:lstStyle>
            <a:lvl1pPr defTabSz="919163">
              <a:spcBef>
                <a:spcPct val="0"/>
              </a:spcBef>
              <a:buFontTx/>
              <a:buChar char="-"/>
              <a:defRPr sz="1200">
                <a:solidFill>
                  <a:schemeClr val="tx1"/>
                </a:solidFill>
              </a:defRPr>
            </a:lvl1pPr>
          </a:lstStyle>
          <a:p>
            <a:endParaRPr lang="de-DE"/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14763" y="0"/>
            <a:ext cx="2917825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961" tIns="45981" rIns="91961" bIns="45981" numCol="1" anchor="t" anchorCtr="0" compatLnSpc="1">
            <a:prstTxWarp prst="textNoShape">
              <a:avLst/>
            </a:prstTxWarp>
          </a:bodyPr>
          <a:lstStyle>
            <a:lvl1pPr algn="r" defTabSz="919163">
              <a:spcBef>
                <a:spcPct val="0"/>
              </a:spcBef>
              <a:buFontTx/>
              <a:buChar char="-"/>
              <a:defRPr sz="1200">
                <a:solidFill>
                  <a:schemeClr val="tx1"/>
                </a:solidFill>
              </a:defRPr>
            </a:lvl1pPr>
          </a:lstStyle>
          <a:p>
            <a:endParaRPr lang="de-DE"/>
          </a:p>
        </p:txBody>
      </p:sp>
      <p:sp>
        <p:nvSpPr>
          <p:cNvPr id="286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61488"/>
            <a:ext cx="2917825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961" tIns="45981" rIns="91961" bIns="45981" numCol="1" anchor="b" anchorCtr="0" compatLnSpc="1">
            <a:prstTxWarp prst="textNoShape">
              <a:avLst/>
            </a:prstTxWarp>
          </a:bodyPr>
          <a:lstStyle>
            <a:lvl1pPr defTabSz="919163">
              <a:spcBef>
                <a:spcPct val="0"/>
              </a:spcBef>
              <a:buFontTx/>
              <a:buChar char="-"/>
              <a:defRPr sz="1200">
                <a:solidFill>
                  <a:schemeClr val="tx1"/>
                </a:solidFill>
              </a:defRPr>
            </a:lvl1pPr>
          </a:lstStyle>
          <a:p>
            <a:endParaRPr lang="de-DE"/>
          </a:p>
        </p:txBody>
      </p:sp>
      <p:sp>
        <p:nvSpPr>
          <p:cNvPr id="286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14763" y="9361488"/>
            <a:ext cx="2917825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961" tIns="45981" rIns="91961" bIns="45981" numCol="1" anchor="b" anchorCtr="0" compatLnSpc="1">
            <a:prstTxWarp prst="textNoShape">
              <a:avLst/>
            </a:prstTxWarp>
          </a:bodyPr>
          <a:lstStyle>
            <a:lvl1pPr algn="r" defTabSz="919163">
              <a:spcBef>
                <a:spcPct val="0"/>
              </a:spcBef>
              <a:buFontTx/>
              <a:buChar char="-"/>
              <a:defRPr sz="1200">
                <a:solidFill>
                  <a:schemeClr val="tx1"/>
                </a:solidFill>
              </a:defRPr>
            </a:lvl1pPr>
          </a:lstStyle>
          <a:p>
            <a:fld id="{90516354-1824-4EEB-9794-FF122281AF49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4864732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7825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961" tIns="45981" rIns="91961" bIns="45981" numCol="1" anchor="t" anchorCtr="0" compatLnSpc="1">
            <a:prstTxWarp prst="textNoShape">
              <a:avLst/>
            </a:prstTxWarp>
          </a:bodyPr>
          <a:lstStyle>
            <a:lvl1pPr defTabSz="919163">
              <a:spcBef>
                <a:spcPct val="0"/>
              </a:spcBef>
              <a:buFontTx/>
              <a:buNone/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endParaRPr lang="de-DE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14763" y="0"/>
            <a:ext cx="2917825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961" tIns="45981" rIns="91961" bIns="45981" numCol="1" anchor="t" anchorCtr="0" compatLnSpc="1">
            <a:prstTxWarp prst="textNoShape">
              <a:avLst/>
            </a:prstTxWarp>
          </a:bodyPr>
          <a:lstStyle>
            <a:lvl1pPr algn="r" defTabSz="919163">
              <a:spcBef>
                <a:spcPct val="0"/>
              </a:spcBef>
              <a:buFontTx/>
              <a:buNone/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endParaRPr lang="de-DE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03288" y="738188"/>
            <a:ext cx="4927600" cy="36957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98525" y="4681538"/>
            <a:ext cx="4935538" cy="4435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961" tIns="45981" rIns="91961" bIns="4598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Klicken Sie, um die Formate des Vorlagentextes zu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61488"/>
            <a:ext cx="2917825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961" tIns="45981" rIns="91961" bIns="45981" numCol="1" anchor="b" anchorCtr="0" compatLnSpc="1">
            <a:prstTxWarp prst="textNoShape">
              <a:avLst/>
            </a:prstTxWarp>
          </a:bodyPr>
          <a:lstStyle>
            <a:lvl1pPr defTabSz="919163">
              <a:spcBef>
                <a:spcPct val="0"/>
              </a:spcBef>
              <a:buFontTx/>
              <a:buNone/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endParaRPr lang="de-DE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14763" y="9361488"/>
            <a:ext cx="2917825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961" tIns="45981" rIns="91961" bIns="45981" numCol="1" anchor="b" anchorCtr="0" compatLnSpc="1">
            <a:prstTxWarp prst="textNoShape">
              <a:avLst/>
            </a:prstTxWarp>
          </a:bodyPr>
          <a:lstStyle>
            <a:lvl1pPr algn="r" defTabSz="919163">
              <a:spcBef>
                <a:spcPct val="0"/>
              </a:spcBef>
              <a:buFontTx/>
              <a:buNone/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fld id="{1CB641E7-21D3-4A79-A7E6-1037DF82B562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2045131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B85E243-08A4-4571-BEE8-46DE25E0A26E}" type="slidenum">
              <a:rPr lang="de-DE"/>
              <a:pPr/>
              <a:t>1</a:t>
            </a:fld>
            <a:endParaRPr lang="de-DE"/>
          </a:p>
        </p:txBody>
      </p:sp>
      <p:sp>
        <p:nvSpPr>
          <p:cNvPr id="1116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16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510571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B641E7-21D3-4A79-A7E6-1037DF82B562}" type="slidenum">
              <a:rPr lang="de-DE" smtClean="0"/>
              <a:pPr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787888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B641E7-21D3-4A79-A7E6-1037DF82B562}" type="slidenum">
              <a:rPr lang="de-DE" smtClean="0"/>
              <a:pPr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056253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1368000" y="3960000"/>
            <a:ext cx="6400800" cy="714375"/>
          </a:xfrm>
        </p:spPr>
        <p:txBody>
          <a:bodyPr/>
          <a:lstStyle>
            <a:lvl1pPr algn="ctr">
              <a:defRPr i="0" cap="all" baseline="0">
                <a:solidFill>
                  <a:srgbClr val="5F5F5F"/>
                </a:solidFill>
              </a:defRPr>
            </a:lvl1pPr>
          </a:lstStyle>
          <a:p>
            <a:r>
              <a:rPr lang="de-DE" smtClean="0"/>
              <a:t>Formatvorlage des Untertitelmasters durch Klicken bearbeiten</a:t>
            </a:r>
            <a:endParaRPr lang="de-DE" dirty="0"/>
          </a:p>
        </p:txBody>
      </p:sp>
      <p:sp>
        <p:nvSpPr>
          <p:cNvPr id="32776" name="Rectangle 8"/>
          <p:cNvSpPr>
            <a:spLocks noGrp="1" noChangeArrowheads="1"/>
          </p:cNvSpPr>
          <p:nvPr>
            <p:ph type="ctrTitle"/>
          </p:nvPr>
        </p:nvSpPr>
        <p:spPr>
          <a:xfrm>
            <a:off x="522000" y="2700000"/>
            <a:ext cx="8077200" cy="1143000"/>
          </a:xfrm>
        </p:spPr>
        <p:txBody>
          <a:bodyPr lIns="91440" rIns="91440"/>
          <a:lstStyle>
            <a:lvl1pPr algn="ctr">
              <a:defRPr sz="3200" i="1" cap="all" baseline="0">
                <a:solidFill>
                  <a:srgbClr val="00A0A1"/>
                </a:solidFill>
                <a:effectLst/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pic>
        <p:nvPicPr>
          <p:cNvPr id="7" name="Picture 13" descr="skyline"/>
          <p:cNvPicPr>
            <a:picLocks noChangeAspect="1" noChangeArrowheads="1"/>
          </p:cNvPicPr>
          <p:nvPr userDrawn="1"/>
        </p:nvPicPr>
        <p:blipFill>
          <a:blip r:embed="rId2" cstate="print"/>
          <a:srcRect t="13979"/>
          <a:stretch>
            <a:fillRect/>
          </a:stretch>
        </p:blipFill>
        <p:spPr bwMode="auto">
          <a:xfrm>
            <a:off x="0" y="0"/>
            <a:ext cx="5062266" cy="82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32"/>
          <p:cNvSpPr>
            <a:spLocks noChangeArrowheads="1"/>
          </p:cNvSpPr>
          <p:nvPr userDrawn="1"/>
        </p:nvSpPr>
        <p:spPr bwMode="auto">
          <a:xfrm>
            <a:off x="0" y="828000"/>
            <a:ext cx="9144000" cy="216000"/>
          </a:xfrm>
          <a:prstGeom prst="rect">
            <a:avLst/>
          </a:prstGeom>
          <a:solidFill>
            <a:srgbClr val="00A0A1"/>
          </a:solidFill>
          <a:ln w="9525">
            <a:solidFill>
              <a:srgbClr val="00A0A1"/>
            </a:solidFill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>
              <a:buFont typeface="Wingdings 3" pitchFamily="18" charset="2"/>
              <a:buChar char=""/>
              <a:defRPr/>
            </a:pPr>
            <a:endParaRPr lang="de-DE" dirty="0">
              <a:cs typeface="+mn-cs"/>
            </a:endParaRPr>
          </a:p>
        </p:txBody>
      </p:sp>
      <p:pic>
        <p:nvPicPr>
          <p:cNvPr id="9" name="Grafik 8" descr="151026_VBW-Logo_Claim_Stempel_rgb_45mm.jp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7714800" y="61200"/>
            <a:ext cx="1213714" cy="720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cap="all" baseline="0">
                <a:effectLst/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80000" y="1151999"/>
            <a:ext cx="8748100" cy="5292000"/>
          </a:xfrm>
        </p:spPr>
        <p:txBody>
          <a:bodyPr lIns="90000" tIns="46800" rIns="90000" bIns="46800"/>
          <a:lstStyle>
            <a:lvl4pPr>
              <a:defRPr sz="1600"/>
            </a:lvl4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71450" y="6534000"/>
            <a:ext cx="1080000" cy="25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buFontTx/>
              <a:buNone/>
              <a:defRPr sz="1200">
                <a:solidFill>
                  <a:srgbClr val="5F5F5F"/>
                </a:solidFill>
              </a:defRPr>
            </a:lvl1pPr>
          </a:lstStyle>
          <a:p>
            <a:r>
              <a:rPr lang="de-DE" smtClean="0"/>
              <a:t>27.09.2016</a:t>
            </a:r>
            <a:endParaRPr lang="de-DE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87600" y="6534000"/>
            <a:ext cx="4320000" cy="25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buFontTx/>
              <a:buNone/>
              <a:defRPr sz="1200">
                <a:solidFill>
                  <a:srgbClr val="5F5F5F"/>
                </a:solidFill>
              </a:defRPr>
            </a:lvl1pPr>
          </a:lstStyle>
          <a:p>
            <a:r>
              <a:rPr lang="de-DE" smtClean="0"/>
              <a:t>AGW-Arbeitkreis 26./27.09.2016 Personal und Organisation</a:t>
            </a:r>
            <a:endParaRPr lang="de-DE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97825" y="6534000"/>
            <a:ext cx="900000" cy="25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FontTx/>
              <a:buNone/>
              <a:defRPr sz="1200">
                <a:solidFill>
                  <a:srgbClr val="5F5F5F"/>
                </a:solidFill>
              </a:defRPr>
            </a:lvl1pPr>
          </a:lstStyle>
          <a:p>
            <a:fld id="{5CCA07FD-339C-4586-B245-2264320BC1E5}" type="slidenum">
              <a:rPr lang="de-DE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27.09.2016</a:t>
            </a:r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AGW-Arbeitkreis 26./27.09.2016 Personal und Organisation</a:t>
            </a:r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4FF8FDB-42EE-448E-8F9E-C48C062EB29B}" type="slidenum">
              <a:rPr lang="de-DE"/>
              <a:pPr/>
              <a:t>‹Nr.›</a:t>
            </a:fld>
            <a:endParaRPr lang="de-DE"/>
          </a:p>
        </p:txBody>
      </p:sp>
      <p:sp>
        <p:nvSpPr>
          <p:cNvPr id="6" name="Titel 1"/>
          <p:cNvSpPr>
            <a:spLocks noGrp="1"/>
          </p:cNvSpPr>
          <p:nvPr>
            <p:ph type="title"/>
          </p:nvPr>
        </p:nvSpPr>
        <p:spPr>
          <a:xfrm>
            <a:off x="180000" y="0"/>
            <a:ext cx="7200000" cy="828000"/>
          </a:xfrm>
        </p:spPr>
        <p:txBody>
          <a:bodyPr/>
          <a:lstStyle>
            <a:lvl1pPr>
              <a:defRPr cap="all" baseline="0">
                <a:effectLst/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jpe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80000" y="1151999"/>
            <a:ext cx="8712000" cy="529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dirty="0" smtClean="0"/>
              <a:t>Klicken Sie, um den Text der 1. Ebene zu bearbeiten</a:t>
            </a:r>
          </a:p>
          <a:p>
            <a:pPr lvl="1"/>
            <a:r>
              <a:rPr lang="de-DE" dirty="0" smtClean="0"/>
              <a:t>Klicken Sie, um den Text der 2. Ebene zu bearbeiten</a:t>
            </a:r>
          </a:p>
          <a:p>
            <a:pPr lvl="2"/>
            <a:r>
              <a:rPr lang="de-DE" dirty="0" smtClean="0"/>
              <a:t>Klicken Sie, um den Text der 3. Ebene zu bearbeiten</a:t>
            </a:r>
          </a:p>
          <a:p>
            <a:pPr lvl="3"/>
            <a:r>
              <a:rPr lang="de-DE" dirty="0" smtClean="0"/>
              <a:t>Klicken Sie, um den Text der 4. Ebene zu bearbeiten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71450" y="6534000"/>
            <a:ext cx="1080000" cy="25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buFontTx/>
              <a:buNone/>
              <a:defRPr sz="1200">
                <a:solidFill>
                  <a:srgbClr val="5F5F5F"/>
                </a:solidFill>
              </a:defRPr>
            </a:lvl1pPr>
          </a:lstStyle>
          <a:p>
            <a:r>
              <a:rPr lang="de-DE" smtClean="0"/>
              <a:t>27.09.2016</a:t>
            </a:r>
            <a:endParaRPr lang="de-DE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87600" y="6534000"/>
            <a:ext cx="4320000" cy="25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buFontTx/>
              <a:buNone/>
              <a:defRPr sz="1200">
                <a:solidFill>
                  <a:srgbClr val="5F5F5F"/>
                </a:solidFill>
              </a:defRPr>
            </a:lvl1pPr>
          </a:lstStyle>
          <a:p>
            <a:r>
              <a:rPr lang="de-DE" smtClean="0"/>
              <a:t>AGW-Arbeitkreis 26./27.09.2016 Personal und Organisation</a:t>
            </a:r>
            <a:endParaRPr lang="de-DE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97825" y="6534000"/>
            <a:ext cx="900000" cy="25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FontTx/>
              <a:buNone/>
              <a:defRPr sz="1200">
                <a:solidFill>
                  <a:srgbClr val="5F5F5F"/>
                </a:solidFill>
              </a:defRPr>
            </a:lvl1pPr>
          </a:lstStyle>
          <a:p>
            <a:fld id="{5CCA07FD-339C-4586-B245-2264320BC1E5}" type="slidenum">
              <a:rPr lang="de-DE"/>
              <a:pPr/>
              <a:t>‹Nr.›</a:t>
            </a:fld>
            <a:endParaRPr lang="de-DE"/>
          </a:p>
        </p:txBody>
      </p:sp>
      <p:sp>
        <p:nvSpPr>
          <p:cNvPr id="1056" name="Rectangle 32"/>
          <p:cNvSpPr>
            <a:spLocks noChangeArrowheads="1"/>
          </p:cNvSpPr>
          <p:nvPr/>
        </p:nvSpPr>
        <p:spPr bwMode="auto">
          <a:xfrm>
            <a:off x="0" y="828000"/>
            <a:ext cx="9144000" cy="216000"/>
          </a:xfrm>
          <a:prstGeom prst="rect">
            <a:avLst/>
          </a:prstGeom>
          <a:solidFill>
            <a:srgbClr val="00A0A1"/>
          </a:solidFill>
          <a:ln w="9525">
            <a:solidFill>
              <a:srgbClr val="00A0A1"/>
            </a:solidFill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endParaRPr lang="de-DE"/>
          </a:p>
        </p:txBody>
      </p:sp>
      <p:sp>
        <p:nvSpPr>
          <p:cNvPr id="1053" name="Rectangle 29"/>
          <p:cNvSpPr>
            <a:spLocks noGrp="1" noChangeArrowheads="1"/>
          </p:cNvSpPr>
          <p:nvPr>
            <p:ph type="title"/>
          </p:nvPr>
        </p:nvSpPr>
        <p:spPr bwMode="auto">
          <a:xfrm>
            <a:off x="180000" y="0"/>
            <a:ext cx="7200000" cy="82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000" tIns="45720" rIns="9000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dirty="0" smtClean="0"/>
              <a:t>KLICKEN SIE, UM DAS TITELFORMAT ZU BEARBEITEN</a:t>
            </a:r>
          </a:p>
        </p:txBody>
      </p:sp>
      <p:pic>
        <p:nvPicPr>
          <p:cNvPr id="9" name="Grafik 8" descr="151026_VBW-Logo_Claim_Stempel_rgb_45mm.jpg"/>
          <p:cNvPicPr>
            <a:picLocks noChangeAspect="1"/>
          </p:cNvPicPr>
          <p:nvPr userDrawn="1"/>
        </p:nvPicPr>
        <p:blipFill>
          <a:blip r:embed="rId5" cstate="print"/>
          <a:stretch>
            <a:fillRect/>
          </a:stretch>
        </p:blipFill>
        <p:spPr>
          <a:xfrm>
            <a:off x="7714800" y="61200"/>
            <a:ext cx="1213714" cy="720000"/>
          </a:xfrm>
          <a:prstGeom prst="rect">
            <a:avLst/>
          </a:prstGeom>
        </p:spPr>
      </p:pic>
    </p:spTree>
  </p:cSld>
  <p:clrMap bg1="dk2" tx1="lt1" bg2="dk1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5" r:id="rId3"/>
  </p:sldLayoutIdLst>
  <p:timing>
    <p:tnLst>
      <p:par>
        <p:cTn id="1" dur="indefinite" restart="never" nodeType="tmRoot"/>
      </p:par>
    </p:tnLst>
  </p:timing>
  <p:hf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400" i="1">
          <a:solidFill>
            <a:srgbClr val="00A0A1"/>
          </a:solidFill>
          <a:effectLst/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 i="1">
          <a:solidFill>
            <a:srgbClr val="00A0A1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 i="1">
          <a:solidFill>
            <a:srgbClr val="00A0A1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 i="1">
          <a:solidFill>
            <a:srgbClr val="00A0A1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 i="1">
          <a:solidFill>
            <a:srgbClr val="00A0A1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400" i="1">
          <a:solidFill>
            <a:srgbClr val="00A0A1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400" i="1">
          <a:solidFill>
            <a:srgbClr val="00A0A1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400" i="1">
          <a:solidFill>
            <a:srgbClr val="00A0A1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400" i="1">
          <a:solidFill>
            <a:srgbClr val="00A0A1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9pPr>
    </p:titleStyle>
    <p:bodyStyle>
      <a:lvl1pPr algn="l" rtl="0" eaLnBrk="1" fontAlgn="base" hangingPunct="1">
        <a:spcBef>
          <a:spcPct val="20000"/>
        </a:spcBef>
        <a:spcAft>
          <a:spcPct val="20000"/>
        </a:spcAft>
        <a:defRPr sz="2400">
          <a:solidFill>
            <a:srgbClr val="000000"/>
          </a:solidFill>
          <a:latin typeface="+mn-lt"/>
          <a:ea typeface="+mn-ea"/>
          <a:cs typeface="+mn-cs"/>
        </a:defRPr>
      </a:lvl1pPr>
      <a:lvl2pPr marL="179388" algn="l" rtl="0" eaLnBrk="1" fontAlgn="base" hangingPunct="1">
        <a:spcBef>
          <a:spcPct val="20000"/>
        </a:spcBef>
        <a:spcAft>
          <a:spcPct val="20000"/>
        </a:spcAft>
        <a:defRPr sz="2000">
          <a:solidFill>
            <a:srgbClr val="000000"/>
          </a:solidFill>
          <a:latin typeface="+mn-lt"/>
        </a:defRPr>
      </a:lvl2pPr>
      <a:lvl3pPr marL="630238" indent="-271463" algn="l" rtl="0" eaLnBrk="1" fontAlgn="base" hangingPunct="1">
        <a:spcBef>
          <a:spcPct val="20000"/>
        </a:spcBef>
        <a:spcAft>
          <a:spcPct val="20000"/>
        </a:spcAft>
        <a:buClr>
          <a:srgbClr val="00A0A1"/>
        </a:buClr>
        <a:buFont typeface="Wingdings 3" pitchFamily="18" charset="2"/>
        <a:buChar char=""/>
        <a:defRPr>
          <a:solidFill>
            <a:srgbClr val="000000"/>
          </a:solidFill>
          <a:latin typeface="+mn-lt"/>
        </a:defRPr>
      </a:lvl3pPr>
      <a:lvl4pPr marL="855663" algn="l" rtl="0" eaLnBrk="1" fontAlgn="base" hangingPunct="1">
        <a:spcBef>
          <a:spcPct val="20000"/>
        </a:spcBef>
        <a:spcAft>
          <a:spcPct val="20000"/>
        </a:spcAft>
        <a:defRPr sz="1600">
          <a:solidFill>
            <a:srgbClr val="000000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8" descr="vbw-haus_neu-web"/>
          <p:cNvPicPr>
            <a:picLocks noChangeAspect="1" noChangeArrowheads="1"/>
          </p:cNvPicPr>
          <p:nvPr/>
        </p:nvPicPr>
        <p:blipFill>
          <a:blip r:embed="rId3" cstate="print">
            <a:lum bright="70000" contrast="-70000"/>
            <a:grayscl/>
          </a:blip>
          <a:srcRect t="5003"/>
          <a:stretch>
            <a:fillRect/>
          </a:stretch>
        </p:blipFill>
        <p:spPr bwMode="auto">
          <a:xfrm>
            <a:off x="0" y="1047750"/>
            <a:ext cx="9144000" cy="5810250"/>
          </a:xfrm>
          <a:prstGeom prst="rect">
            <a:avLst/>
          </a:prstGeom>
          <a:noFill/>
        </p:spPr>
      </p:pic>
      <p:sp>
        <p:nvSpPr>
          <p:cNvPr id="9933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 smtClean="0"/>
              <a:t>Dipl.-Ing. Rainer Backwinkel </a:t>
            </a:r>
          </a:p>
          <a:p>
            <a:r>
              <a:rPr lang="de-DE" dirty="0" smtClean="0"/>
              <a:t>Abteilungsleiter / Prokurist</a:t>
            </a:r>
            <a:endParaRPr lang="de-DE" dirty="0"/>
          </a:p>
        </p:txBody>
      </p:sp>
      <p:sp>
        <p:nvSpPr>
          <p:cNvPr id="9933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 smtClean="0"/>
              <a:t>Neuorganisation der Abteilung Standort- und Objektmanagement</a:t>
            </a:r>
            <a:endParaRPr lang="de-DE" dirty="0"/>
          </a:p>
        </p:txBody>
      </p:sp>
      <p:sp>
        <p:nvSpPr>
          <p:cNvPr id="99335" name="Text Box 7"/>
          <p:cNvSpPr txBox="1">
            <a:spLocks noChangeArrowheads="1"/>
          </p:cNvSpPr>
          <p:nvPr/>
        </p:nvSpPr>
        <p:spPr bwMode="auto">
          <a:xfrm>
            <a:off x="2579250" y="5794375"/>
            <a:ext cx="3893950" cy="63094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de-DE" dirty="0" smtClean="0">
                <a:solidFill>
                  <a:srgbClr val="5F5F5F"/>
                </a:solidFill>
              </a:rPr>
              <a:t>AGW-Arbeitskreis „Personal und Organisation“</a:t>
            </a:r>
          </a:p>
          <a:p>
            <a:pPr algn="ctr"/>
            <a:r>
              <a:rPr lang="de-DE" dirty="0" smtClean="0">
                <a:solidFill>
                  <a:srgbClr val="5F5F5F"/>
                </a:solidFill>
              </a:rPr>
              <a:t>26. / 27. September 2016</a:t>
            </a:r>
            <a:endParaRPr lang="de-DE" dirty="0">
              <a:solidFill>
                <a:srgbClr val="5F5F5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Zur Person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DE" smtClean="0"/>
              <a:t>&lt;Nr.&gt;</a:t>
            </a:r>
            <a:endParaRPr lang="de-DE"/>
          </a:p>
        </p:txBody>
      </p:sp>
      <p:sp>
        <p:nvSpPr>
          <p:cNvPr id="1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71450" y="6534000"/>
            <a:ext cx="1080000" cy="25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buFontTx/>
              <a:buNone/>
              <a:defRPr sz="1200">
                <a:solidFill>
                  <a:srgbClr val="5F5F5F"/>
                </a:solidFill>
              </a:defRPr>
            </a:lvl1pPr>
          </a:lstStyle>
          <a:p>
            <a:r>
              <a:rPr lang="de-DE" smtClean="0"/>
              <a:t>27.09.2016</a:t>
            </a:r>
            <a:endParaRPr lang="de-DE" dirty="0"/>
          </a:p>
        </p:txBody>
      </p:sp>
      <p:sp>
        <p:nvSpPr>
          <p:cNvPr id="1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87600" y="6534000"/>
            <a:ext cx="4320000" cy="25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buFontTx/>
              <a:buNone/>
              <a:defRPr sz="1200">
                <a:solidFill>
                  <a:srgbClr val="5F5F5F"/>
                </a:solidFill>
              </a:defRPr>
            </a:lvl1pPr>
          </a:lstStyle>
          <a:p>
            <a:r>
              <a:rPr lang="de-DE" smtClean="0"/>
              <a:t>AGW-Arbeitkreis 26./27.09.2016 Personal und Organisation</a:t>
            </a:r>
            <a:endParaRPr lang="de-DE" dirty="0"/>
          </a:p>
        </p:txBody>
      </p:sp>
      <p:sp>
        <p:nvSpPr>
          <p:cNvPr id="5" name="Textfeld 4"/>
          <p:cNvSpPr txBox="1"/>
          <p:nvPr/>
        </p:nvSpPr>
        <p:spPr>
          <a:xfrm>
            <a:off x="171450" y="1160179"/>
            <a:ext cx="8805039" cy="44781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500" b="1" dirty="0" smtClean="0">
                <a:solidFill>
                  <a:schemeClr val="bg2"/>
                </a:solidFill>
              </a:rPr>
              <a:t>Name: 			Rainer Backwinkel</a:t>
            </a:r>
          </a:p>
          <a:p>
            <a:endParaRPr lang="de-DE" sz="1500" b="1" dirty="0">
              <a:solidFill>
                <a:schemeClr val="bg2"/>
              </a:solidFill>
            </a:endParaRPr>
          </a:p>
          <a:p>
            <a:r>
              <a:rPr lang="de-DE" sz="1500" b="1" dirty="0" smtClean="0">
                <a:solidFill>
                  <a:schemeClr val="bg2"/>
                </a:solidFill>
              </a:rPr>
              <a:t>Ausbildung:		Architekt</a:t>
            </a:r>
          </a:p>
          <a:p>
            <a:endParaRPr lang="de-DE" sz="1500" b="1" dirty="0">
              <a:solidFill>
                <a:schemeClr val="bg2"/>
              </a:solidFill>
            </a:endParaRPr>
          </a:p>
          <a:p>
            <a:r>
              <a:rPr lang="de-DE" sz="1500" b="1" dirty="0" smtClean="0">
                <a:solidFill>
                  <a:schemeClr val="bg2"/>
                </a:solidFill>
              </a:rPr>
              <a:t>Position:			Abteilungsleiter Standort- und Objektmanagement (Prokurist)</a:t>
            </a:r>
          </a:p>
          <a:p>
            <a:endParaRPr lang="de-DE" sz="1500" b="1" dirty="0">
              <a:solidFill>
                <a:schemeClr val="bg2"/>
              </a:solidFill>
            </a:endParaRPr>
          </a:p>
          <a:p>
            <a:r>
              <a:rPr lang="de-DE" sz="1500" b="1" dirty="0" smtClean="0">
                <a:solidFill>
                  <a:schemeClr val="bg2"/>
                </a:solidFill>
              </a:rPr>
              <a:t>Abteilungsgröße:		aktuell rd. 23 Mitarbeiter</a:t>
            </a:r>
          </a:p>
          <a:p>
            <a:endParaRPr lang="de-DE" sz="1500" b="1" dirty="0">
              <a:solidFill>
                <a:schemeClr val="bg2"/>
              </a:solidFill>
            </a:endParaRPr>
          </a:p>
          <a:p>
            <a:r>
              <a:rPr lang="de-DE" sz="1500" b="1" dirty="0" smtClean="0">
                <a:solidFill>
                  <a:schemeClr val="bg2"/>
                </a:solidFill>
              </a:rPr>
              <a:t>Investitionsvolumen:	rd. 35 </a:t>
            </a:r>
            <a:r>
              <a:rPr lang="de-DE" sz="1500" b="1" dirty="0" err="1" smtClean="0">
                <a:solidFill>
                  <a:schemeClr val="bg2"/>
                </a:solidFill>
              </a:rPr>
              <a:t>Mio</a:t>
            </a:r>
            <a:r>
              <a:rPr lang="de-DE" sz="1500" b="1" dirty="0" smtClean="0">
                <a:solidFill>
                  <a:schemeClr val="bg2"/>
                </a:solidFill>
              </a:rPr>
              <a:t> EUR / p.a. (Tendenz: deutlich steigend)</a:t>
            </a:r>
          </a:p>
          <a:p>
            <a:endParaRPr lang="de-DE" sz="1500" b="1" dirty="0">
              <a:solidFill>
                <a:schemeClr val="bg2"/>
              </a:solidFill>
            </a:endParaRPr>
          </a:p>
          <a:p>
            <a:r>
              <a:rPr lang="de-DE" sz="1500" b="1" dirty="0" smtClean="0">
                <a:solidFill>
                  <a:schemeClr val="bg2"/>
                </a:solidFill>
              </a:rPr>
              <a:t>Sparten:			Instandhaltung, Modernisierung, Neubau AV / UV, Baubetreuung</a:t>
            </a:r>
          </a:p>
          <a:p>
            <a:endParaRPr lang="de-DE" sz="1500" b="1" dirty="0">
              <a:solidFill>
                <a:schemeClr val="bg2"/>
              </a:solidFill>
            </a:endParaRPr>
          </a:p>
          <a:p>
            <a:r>
              <a:rPr lang="de-DE" sz="1500" b="1" dirty="0" smtClean="0">
                <a:solidFill>
                  <a:schemeClr val="bg2"/>
                </a:solidFill>
              </a:rPr>
              <a:t>Unternehmenszugehörigkeit:	rd</a:t>
            </a:r>
            <a:r>
              <a:rPr lang="de-DE" sz="1500" b="1" dirty="0">
                <a:solidFill>
                  <a:schemeClr val="bg2"/>
                </a:solidFill>
              </a:rPr>
              <a:t>. 25 </a:t>
            </a:r>
            <a:r>
              <a:rPr lang="de-DE" sz="1500" b="1" dirty="0" smtClean="0">
                <a:solidFill>
                  <a:schemeClr val="bg2"/>
                </a:solidFill>
              </a:rPr>
              <a:t>Jahre……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KURZUM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b="1" dirty="0" smtClean="0">
                <a:solidFill>
                  <a:schemeClr val="bg1"/>
                </a:solidFill>
              </a:rPr>
              <a:t>……ein Dinosaurier</a:t>
            </a:r>
            <a:endParaRPr lang="de-DE" b="1" dirty="0">
              <a:solidFill>
                <a:schemeClr val="bg1"/>
              </a:solidFill>
            </a:endParaRP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 smtClean="0"/>
              <a:t>27.09.2016</a:t>
            </a:r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2394050" y="6515998"/>
            <a:ext cx="4320000" cy="252000"/>
          </a:xfrm>
        </p:spPr>
        <p:txBody>
          <a:bodyPr/>
          <a:lstStyle/>
          <a:p>
            <a:r>
              <a:rPr lang="de-DE" smtClean="0"/>
              <a:t>AGW-Arbeitkreis 26./27.09.2016 Personal und Organisation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CCA07FD-339C-4586-B245-2264320BC1E5}" type="slidenum">
              <a:rPr lang="de-DE" smtClean="0"/>
              <a:pPr/>
              <a:t>3</a:t>
            </a:fld>
            <a:endParaRPr lang="de-DE"/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8531" y="2035175"/>
            <a:ext cx="4431578" cy="3906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77398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These / Erfahrung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 sz="4000" dirty="0" smtClean="0">
              <a:solidFill>
                <a:schemeClr val="bg1"/>
              </a:solidFill>
            </a:endParaRPr>
          </a:p>
          <a:p>
            <a:pPr algn="ctr"/>
            <a:r>
              <a:rPr lang="de-DE" sz="4000" b="1" dirty="0" smtClean="0">
                <a:solidFill>
                  <a:schemeClr val="bg2"/>
                </a:solidFill>
              </a:rPr>
              <a:t>…. nach dem Projekt</a:t>
            </a:r>
          </a:p>
          <a:p>
            <a:pPr algn="ctr"/>
            <a:r>
              <a:rPr lang="de-DE" sz="4000" b="1" dirty="0" smtClean="0">
                <a:solidFill>
                  <a:schemeClr val="bg2"/>
                </a:solidFill>
              </a:rPr>
              <a:t>ist</a:t>
            </a:r>
          </a:p>
          <a:p>
            <a:pPr algn="ctr"/>
            <a:r>
              <a:rPr lang="de-DE" sz="4000" b="1" dirty="0" smtClean="0">
                <a:solidFill>
                  <a:schemeClr val="bg2"/>
                </a:solidFill>
              </a:rPr>
              <a:t>vor dem Projekt…!!</a:t>
            </a:r>
          </a:p>
          <a:p>
            <a:pPr algn="ctr"/>
            <a:endParaRPr lang="de-DE" sz="4000" b="1" dirty="0">
              <a:solidFill>
                <a:schemeClr val="bg2"/>
              </a:solidFill>
            </a:endParaRPr>
          </a:p>
          <a:p>
            <a:pPr algn="ctr"/>
            <a:r>
              <a:rPr lang="de-DE" sz="4000" b="1" dirty="0" smtClean="0">
                <a:solidFill>
                  <a:schemeClr val="bg2"/>
                </a:solidFill>
              </a:rPr>
              <a:t>Stillstand ist Rückschritt!</a:t>
            </a:r>
          </a:p>
          <a:p>
            <a:pPr algn="ctr"/>
            <a:endParaRPr lang="de-DE" sz="4000" dirty="0">
              <a:solidFill>
                <a:schemeClr val="bg2"/>
              </a:solidFill>
            </a:endParaRP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 smtClean="0"/>
              <a:t>27.09.2016</a:t>
            </a:r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DE" smtClean="0"/>
              <a:t>AGW-Arbeitkreis 26./27.09.2016 Personal und Organisation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CCA07FD-339C-4586-B245-2264320BC1E5}" type="slidenum">
              <a:rPr lang="de-DE" smtClean="0"/>
              <a:pPr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466747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Ein Blick Zurück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79999" y="1242000"/>
            <a:ext cx="8832195" cy="5292000"/>
          </a:xfrm>
        </p:spPr>
        <p:txBody>
          <a:bodyPr/>
          <a:lstStyle/>
          <a:p>
            <a:r>
              <a:rPr lang="de-DE" sz="2800" dirty="0" smtClean="0">
                <a:solidFill>
                  <a:schemeClr val="bg1"/>
                </a:solidFill>
              </a:rPr>
              <a:t>►	</a:t>
            </a:r>
            <a:r>
              <a:rPr lang="de-DE" b="1" dirty="0" smtClean="0">
                <a:solidFill>
                  <a:schemeClr val="bg2"/>
                </a:solidFill>
              </a:rPr>
              <a:t>Ausscheiden der Abteilungsleitung</a:t>
            </a:r>
          </a:p>
          <a:p>
            <a:endParaRPr lang="de-DE" dirty="0" smtClean="0">
              <a:solidFill>
                <a:schemeClr val="bg1"/>
              </a:solidFill>
            </a:endParaRPr>
          </a:p>
          <a:p>
            <a:r>
              <a:rPr lang="de-DE" dirty="0" smtClean="0">
                <a:solidFill>
                  <a:schemeClr val="bg1"/>
                </a:solidFill>
              </a:rPr>
              <a:t>►	</a:t>
            </a:r>
            <a:r>
              <a:rPr lang="de-DE" b="1" dirty="0" smtClean="0">
                <a:solidFill>
                  <a:schemeClr val="bg2"/>
                </a:solidFill>
              </a:rPr>
              <a:t>Personelle Unterdeckung ( bis zu 4 MA ) über 3 Jahre</a:t>
            </a:r>
          </a:p>
          <a:p>
            <a:endParaRPr lang="de-DE" dirty="0" smtClean="0">
              <a:solidFill>
                <a:schemeClr val="bg1"/>
              </a:solidFill>
            </a:endParaRPr>
          </a:p>
          <a:p>
            <a:r>
              <a:rPr lang="de-DE" dirty="0" smtClean="0">
                <a:solidFill>
                  <a:schemeClr val="bg1"/>
                </a:solidFill>
              </a:rPr>
              <a:t>►	</a:t>
            </a:r>
            <a:r>
              <a:rPr lang="de-DE" b="1" dirty="0" smtClean="0">
                <a:solidFill>
                  <a:schemeClr val="bg2"/>
                </a:solidFill>
              </a:rPr>
              <a:t>Überforderung / Überlastung verbliebener MA</a:t>
            </a:r>
          </a:p>
          <a:p>
            <a:endParaRPr lang="de-DE" dirty="0" smtClean="0">
              <a:solidFill>
                <a:schemeClr val="bg1"/>
              </a:solidFill>
            </a:endParaRPr>
          </a:p>
          <a:p>
            <a:r>
              <a:rPr lang="de-DE" dirty="0" smtClean="0">
                <a:solidFill>
                  <a:schemeClr val="bg1"/>
                </a:solidFill>
              </a:rPr>
              <a:t>►	</a:t>
            </a:r>
            <a:r>
              <a:rPr lang="de-DE" b="1" dirty="0" smtClean="0">
                <a:solidFill>
                  <a:schemeClr val="bg2"/>
                </a:solidFill>
              </a:rPr>
              <a:t>In der Folge: Mangelhafte Steuerung der Projekte</a:t>
            </a:r>
          </a:p>
          <a:p>
            <a:endParaRPr lang="de-DE" sz="2800" dirty="0" smtClean="0">
              <a:solidFill>
                <a:schemeClr val="bg1"/>
              </a:solidFill>
            </a:endParaRPr>
          </a:p>
          <a:p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 smtClean="0"/>
              <a:t>27.09.2016</a:t>
            </a:r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2387599" y="6534000"/>
            <a:ext cx="4548659" cy="252000"/>
          </a:xfrm>
        </p:spPr>
        <p:txBody>
          <a:bodyPr/>
          <a:lstStyle/>
          <a:p>
            <a:r>
              <a:rPr lang="de-DE" b="1" dirty="0" smtClean="0"/>
              <a:t>AGW-Arbeitskreis 26./27.09.2016 Personal und Organisation</a:t>
            </a:r>
            <a:endParaRPr lang="de-DE" b="1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CCA07FD-339C-4586-B245-2264320BC1E5}" type="slidenum">
              <a:rPr lang="de-DE" smtClean="0"/>
              <a:pPr/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1379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Ein Blick Zurück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80000" y="1142762"/>
            <a:ext cx="8748100" cy="5292000"/>
          </a:xfrm>
        </p:spPr>
        <p:txBody>
          <a:bodyPr/>
          <a:lstStyle/>
          <a:p>
            <a:r>
              <a:rPr lang="de-DE" sz="2800" dirty="0" smtClean="0">
                <a:solidFill>
                  <a:schemeClr val="bg1"/>
                </a:solidFill>
              </a:rPr>
              <a:t>►	</a:t>
            </a:r>
            <a:r>
              <a:rPr lang="de-DE" b="1" dirty="0" smtClean="0">
                <a:solidFill>
                  <a:schemeClr val="bg2"/>
                </a:solidFill>
              </a:rPr>
              <a:t>Wechselnde </a:t>
            </a:r>
            <a:r>
              <a:rPr lang="de-DE" b="1" dirty="0">
                <a:solidFill>
                  <a:schemeClr val="bg2"/>
                </a:solidFill>
              </a:rPr>
              <a:t>Führung der </a:t>
            </a:r>
            <a:r>
              <a:rPr lang="de-DE" b="1" dirty="0" smtClean="0">
                <a:solidFill>
                  <a:schemeClr val="bg2"/>
                </a:solidFill>
              </a:rPr>
              <a:t>Abteilung</a:t>
            </a:r>
          </a:p>
          <a:p>
            <a:endParaRPr lang="de-DE" dirty="0">
              <a:solidFill>
                <a:schemeClr val="bg1"/>
              </a:solidFill>
            </a:endParaRPr>
          </a:p>
          <a:p>
            <a:r>
              <a:rPr lang="de-DE" dirty="0" smtClean="0">
                <a:solidFill>
                  <a:schemeClr val="bg1"/>
                </a:solidFill>
              </a:rPr>
              <a:t>►	</a:t>
            </a:r>
            <a:r>
              <a:rPr lang="de-DE" b="1" dirty="0" smtClean="0">
                <a:solidFill>
                  <a:schemeClr val="bg2"/>
                </a:solidFill>
              </a:rPr>
              <a:t>In </a:t>
            </a:r>
            <a:r>
              <a:rPr lang="de-DE" b="1" dirty="0">
                <a:solidFill>
                  <a:schemeClr val="bg2"/>
                </a:solidFill>
              </a:rPr>
              <a:t>der Folge: Verunsicherung der </a:t>
            </a:r>
            <a:r>
              <a:rPr lang="de-DE" b="1" dirty="0" smtClean="0">
                <a:solidFill>
                  <a:schemeClr val="bg2"/>
                </a:solidFill>
              </a:rPr>
              <a:t>MA</a:t>
            </a:r>
          </a:p>
          <a:p>
            <a:endParaRPr lang="de-DE" dirty="0">
              <a:solidFill>
                <a:schemeClr val="bg1"/>
              </a:solidFill>
            </a:endParaRPr>
          </a:p>
          <a:p>
            <a:r>
              <a:rPr lang="de-DE" dirty="0" smtClean="0">
                <a:solidFill>
                  <a:schemeClr val="bg1"/>
                </a:solidFill>
              </a:rPr>
              <a:t>►	</a:t>
            </a:r>
            <a:r>
              <a:rPr lang="de-DE" b="1" dirty="0" smtClean="0">
                <a:solidFill>
                  <a:schemeClr val="bg2"/>
                </a:solidFill>
              </a:rPr>
              <a:t>Negative Ergebnisauswirkung</a:t>
            </a:r>
          </a:p>
          <a:p>
            <a:endParaRPr lang="de-DE" dirty="0">
              <a:solidFill>
                <a:schemeClr val="bg1"/>
              </a:solidFill>
            </a:endParaRPr>
          </a:p>
          <a:p>
            <a:r>
              <a:rPr lang="de-DE" dirty="0" smtClean="0">
                <a:solidFill>
                  <a:schemeClr val="bg1"/>
                </a:solidFill>
              </a:rPr>
              <a:t>►	</a:t>
            </a:r>
            <a:r>
              <a:rPr lang="de-DE" b="1" dirty="0" smtClean="0">
                <a:solidFill>
                  <a:schemeClr val="bg2"/>
                </a:solidFill>
              </a:rPr>
              <a:t>“</a:t>
            </a:r>
            <a:r>
              <a:rPr lang="de-DE" b="1" dirty="0">
                <a:solidFill>
                  <a:schemeClr val="bg2"/>
                </a:solidFill>
              </a:rPr>
              <a:t>Hamsterradeffekt“</a:t>
            </a:r>
          </a:p>
          <a:p>
            <a:endParaRPr lang="de-DE" dirty="0" smtClean="0">
              <a:solidFill>
                <a:schemeClr val="bg1"/>
              </a:solidFill>
            </a:endParaRPr>
          </a:p>
          <a:p>
            <a:endParaRPr lang="de-DE" dirty="0">
              <a:solidFill>
                <a:schemeClr val="bg1"/>
              </a:solidFill>
            </a:endParaRPr>
          </a:p>
          <a:p>
            <a:endParaRPr lang="de-DE" dirty="0">
              <a:solidFill>
                <a:schemeClr val="bg1"/>
              </a:solidFill>
            </a:endParaRPr>
          </a:p>
          <a:p>
            <a:endParaRPr lang="de-DE" dirty="0" smtClean="0">
              <a:solidFill>
                <a:schemeClr val="bg1"/>
              </a:solidFill>
            </a:endParaRPr>
          </a:p>
          <a:p>
            <a:endParaRPr lang="de-DE" dirty="0">
              <a:solidFill>
                <a:schemeClr val="bg1"/>
              </a:solidFill>
            </a:endParaRPr>
          </a:p>
          <a:p>
            <a:endParaRPr lang="de-DE" dirty="0">
              <a:solidFill>
                <a:schemeClr val="bg1"/>
              </a:solidFill>
            </a:endParaRP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 smtClean="0"/>
              <a:t>27.09.2016</a:t>
            </a:r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DE" smtClean="0"/>
              <a:t>AGW-Arbeitkreis 26./27.09.2016 Personal und Organisation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CCA07FD-339C-4586-B245-2264320BC1E5}" type="slidenum">
              <a:rPr lang="de-DE" smtClean="0"/>
              <a:pPr/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359496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Das Hamsterrad</a:t>
            </a:r>
            <a:endParaRPr lang="de-DE" dirty="0"/>
          </a:p>
        </p:txBody>
      </p:sp>
      <p:pic>
        <p:nvPicPr>
          <p:cNvPr id="7" name="Inhaltsplatzhalter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2606" y="2702719"/>
            <a:ext cx="2962275" cy="2190750"/>
          </a:xfrm>
        </p:spPr>
      </p:pic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 smtClean="0"/>
              <a:t>27.09.2016</a:t>
            </a:r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DE" smtClean="0"/>
              <a:t>AGW-Arbeitkreis 26./27.09.2016 Personal und Organisation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CCA07FD-339C-4586-B245-2264320BC1E5}" type="slidenum">
              <a:rPr lang="de-DE" smtClean="0"/>
              <a:pPr/>
              <a:t>7</a:t>
            </a:fld>
            <a:endParaRPr lang="de-DE"/>
          </a:p>
        </p:txBody>
      </p:sp>
      <p:sp>
        <p:nvSpPr>
          <p:cNvPr id="8" name="Textfeld 7"/>
          <p:cNvSpPr txBox="1"/>
          <p:nvPr/>
        </p:nvSpPr>
        <p:spPr>
          <a:xfrm>
            <a:off x="560314" y="2222728"/>
            <a:ext cx="30725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800" b="1" dirty="0" smtClean="0">
                <a:solidFill>
                  <a:schemeClr val="bg1"/>
                </a:solidFill>
              </a:rPr>
              <a:t>Personelle Unterdeckung</a:t>
            </a:r>
          </a:p>
        </p:txBody>
      </p:sp>
      <p:sp>
        <p:nvSpPr>
          <p:cNvPr id="9" name="Textfeld 8"/>
          <p:cNvSpPr txBox="1"/>
          <p:nvPr/>
        </p:nvSpPr>
        <p:spPr>
          <a:xfrm>
            <a:off x="3382510" y="1632762"/>
            <a:ext cx="32419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800" b="1" dirty="0" smtClean="0">
                <a:solidFill>
                  <a:schemeClr val="bg1"/>
                </a:solidFill>
              </a:rPr>
              <a:t>Wechselnde Führung</a:t>
            </a:r>
          </a:p>
        </p:txBody>
      </p:sp>
      <p:sp>
        <p:nvSpPr>
          <p:cNvPr id="10" name="Textfeld 9"/>
          <p:cNvSpPr txBox="1"/>
          <p:nvPr/>
        </p:nvSpPr>
        <p:spPr>
          <a:xfrm>
            <a:off x="6428509" y="2195799"/>
            <a:ext cx="21058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800" b="1" dirty="0" smtClean="0">
                <a:solidFill>
                  <a:schemeClr val="bg1"/>
                </a:solidFill>
              </a:rPr>
              <a:t>Ergebnisdruck</a:t>
            </a:r>
          </a:p>
        </p:txBody>
      </p:sp>
      <p:sp>
        <p:nvSpPr>
          <p:cNvPr id="11" name="Textfeld 10"/>
          <p:cNvSpPr txBox="1"/>
          <p:nvPr/>
        </p:nvSpPr>
        <p:spPr>
          <a:xfrm>
            <a:off x="1154545" y="3315372"/>
            <a:ext cx="19180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800" b="1" dirty="0" smtClean="0">
                <a:solidFill>
                  <a:schemeClr val="bg1"/>
                </a:solidFill>
              </a:rPr>
              <a:t>Überlastung</a:t>
            </a:r>
          </a:p>
        </p:txBody>
      </p:sp>
      <p:sp>
        <p:nvSpPr>
          <p:cNvPr id="12" name="Textfeld 11"/>
          <p:cNvSpPr txBox="1"/>
          <p:nvPr/>
        </p:nvSpPr>
        <p:spPr>
          <a:xfrm>
            <a:off x="1199175" y="4518675"/>
            <a:ext cx="19858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800" b="1" dirty="0" smtClean="0">
                <a:solidFill>
                  <a:schemeClr val="bg1"/>
                </a:solidFill>
              </a:rPr>
              <a:t>Weitere Ausfälle</a:t>
            </a:r>
          </a:p>
        </p:txBody>
      </p:sp>
      <p:sp>
        <p:nvSpPr>
          <p:cNvPr id="13" name="Textfeld 12"/>
          <p:cNvSpPr txBox="1"/>
          <p:nvPr/>
        </p:nvSpPr>
        <p:spPr>
          <a:xfrm>
            <a:off x="3699163" y="5355662"/>
            <a:ext cx="295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800" b="1" dirty="0" smtClean="0">
                <a:solidFill>
                  <a:schemeClr val="bg1"/>
                </a:solidFill>
              </a:rPr>
              <a:t>Mangelhafte Qualität</a:t>
            </a:r>
          </a:p>
        </p:txBody>
      </p:sp>
      <p:sp>
        <p:nvSpPr>
          <p:cNvPr id="14" name="Textfeld 13"/>
          <p:cNvSpPr txBox="1"/>
          <p:nvPr/>
        </p:nvSpPr>
        <p:spPr>
          <a:xfrm>
            <a:off x="6666036" y="3290755"/>
            <a:ext cx="182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800" b="1" dirty="0" smtClean="0">
                <a:solidFill>
                  <a:schemeClr val="bg1"/>
                </a:solidFill>
              </a:rPr>
              <a:t>Neue Projekte</a:t>
            </a:r>
          </a:p>
        </p:txBody>
      </p:sp>
      <p:sp>
        <p:nvSpPr>
          <p:cNvPr id="15" name="Textfeld 14"/>
          <p:cNvSpPr txBox="1"/>
          <p:nvPr/>
        </p:nvSpPr>
        <p:spPr>
          <a:xfrm>
            <a:off x="6624473" y="4739160"/>
            <a:ext cx="19099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800" b="1" dirty="0" smtClean="0">
                <a:solidFill>
                  <a:schemeClr val="bg1"/>
                </a:solidFill>
              </a:rPr>
              <a:t>Termine</a:t>
            </a:r>
          </a:p>
        </p:txBody>
      </p:sp>
      <p:cxnSp>
        <p:nvCxnSpPr>
          <p:cNvPr id="17" name="Gerade Verbindung mit Pfeil 16"/>
          <p:cNvCxnSpPr/>
          <p:nvPr/>
        </p:nvCxnSpPr>
        <p:spPr bwMode="auto">
          <a:xfrm>
            <a:off x="4830618" y="2592060"/>
            <a:ext cx="886691" cy="270969"/>
          </a:xfrm>
          <a:prstGeom prst="straightConnector1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0" name="Gerade Verbindung mit Pfeil 19"/>
          <p:cNvCxnSpPr/>
          <p:nvPr/>
        </p:nvCxnSpPr>
        <p:spPr bwMode="auto">
          <a:xfrm>
            <a:off x="4396509" y="1782044"/>
            <a:ext cx="46182" cy="700625"/>
          </a:xfrm>
          <a:prstGeom prst="straightConnector1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2" name="Gerade Verbindung mit Pfeil 21"/>
          <p:cNvCxnSpPr/>
          <p:nvPr/>
        </p:nvCxnSpPr>
        <p:spPr bwMode="auto">
          <a:xfrm>
            <a:off x="1951938" y="2727544"/>
            <a:ext cx="1022171" cy="338929"/>
          </a:xfrm>
          <a:prstGeom prst="straightConnector1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3" name="Gerade Verbindung mit Pfeil 22"/>
          <p:cNvCxnSpPr/>
          <p:nvPr/>
        </p:nvCxnSpPr>
        <p:spPr bwMode="auto">
          <a:xfrm>
            <a:off x="1817993" y="2669689"/>
            <a:ext cx="1022171" cy="338929"/>
          </a:xfrm>
          <a:prstGeom prst="straightConnector1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11873612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Relaunch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>
                <a:solidFill>
                  <a:schemeClr val="bg1"/>
                </a:solidFill>
              </a:rPr>
              <a:t>►	</a:t>
            </a:r>
            <a:r>
              <a:rPr lang="de-DE" b="1" dirty="0" smtClean="0">
                <a:solidFill>
                  <a:schemeClr val="bg2"/>
                </a:solidFill>
              </a:rPr>
              <a:t>Erkenntnis 	- „es schadet dem Unternehmen und 				den Mitarbeitern „</a:t>
            </a:r>
          </a:p>
          <a:p>
            <a:endParaRPr lang="de-DE" dirty="0">
              <a:solidFill>
                <a:schemeClr val="bg1"/>
              </a:solidFill>
            </a:endParaRPr>
          </a:p>
          <a:p>
            <a:r>
              <a:rPr lang="de-DE" dirty="0" smtClean="0">
                <a:solidFill>
                  <a:schemeClr val="bg1"/>
                </a:solidFill>
              </a:rPr>
              <a:t>► 	</a:t>
            </a:r>
            <a:r>
              <a:rPr lang="de-DE" b="1" dirty="0" smtClean="0">
                <a:solidFill>
                  <a:schemeClr val="bg2"/>
                </a:solidFill>
              </a:rPr>
              <a:t>Einsicht 	-  „so kann es nicht weitergehen!“</a:t>
            </a:r>
          </a:p>
          <a:p>
            <a:endParaRPr lang="de-DE" dirty="0">
              <a:solidFill>
                <a:schemeClr val="bg1"/>
              </a:solidFill>
            </a:endParaRPr>
          </a:p>
          <a:p>
            <a:r>
              <a:rPr lang="de-DE" dirty="0" smtClean="0">
                <a:solidFill>
                  <a:schemeClr val="bg1"/>
                </a:solidFill>
              </a:rPr>
              <a:t>► 	</a:t>
            </a:r>
            <a:r>
              <a:rPr lang="de-DE" b="1" dirty="0" smtClean="0">
                <a:solidFill>
                  <a:schemeClr val="bg2"/>
                </a:solidFill>
              </a:rPr>
              <a:t>Chance 	- „Veränderung kann zunächst Sorgen </a:t>
            </a:r>
            <a:r>
              <a:rPr lang="de-DE" b="1" dirty="0">
                <a:solidFill>
                  <a:schemeClr val="bg2"/>
                </a:solidFill>
              </a:rPr>
              <a:t>	</a:t>
            </a:r>
            <a:r>
              <a:rPr lang="de-DE" b="1" dirty="0" smtClean="0">
                <a:solidFill>
                  <a:schemeClr val="bg2"/>
                </a:solidFill>
              </a:rPr>
              <a:t>		auslösen, aber in Zukunft Entlastung, 			Ordnung und Struktur bringen“ </a:t>
            </a:r>
          </a:p>
          <a:p>
            <a:endParaRPr lang="de-DE" dirty="0">
              <a:solidFill>
                <a:schemeClr val="bg1"/>
              </a:solidFill>
            </a:endParaRPr>
          </a:p>
          <a:p>
            <a:r>
              <a:rPr lang="de-DE" dirty="0" smtClean="0">
                <a:solidFill>
                  <a:schemeClr val="bg1"/>
                </a:solidFill>
              </a:rPr>
              <a:t>►	</a:t>
            </a:r>
            <a:r>
              <a:rPr lang="de-DE" b="1" dirty="0" smtClean="0">
                <a:solidFill>
                  <a:schemeClr val="bg2"/>
                </a:solidFill>
              </a:rPr>
              <a:t>Neustart 	-  „ Bereitschaft, Überzeugung und 				Motivation“</a:t>
            </a:r>
            <a:endParaRPr lang="de-DE" b="1" dirty="0">
              <a:solidFill>
                <a:schemeClr val="bg2"/>
              </a:solidFill>
            </a:endParaRP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 smtClean="0"/>
              <a:t>27.09.2016</a:t>
            </a:r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DE" smtClean="0"/>
              <a:t>AGW-Arbeitkreis 26./27.09.2016 Personal und Organisation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CCA07FD-339C-4586-B245-2264320BC1E5}" type="slidenum">
              <a:rPr lang="de-DE" smtClean="0"/>
              <a:pPr/>
              <a:t>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017313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Das Projekt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 smtClean="0"/>
              <a:t>27.09.2016</a:t>
            </a:r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DE" smtClean="0"/>
              <a:t>AGW-Arbeitkreis 26./27.09.2016 Personal und Organisation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CCA07FD-339C-4586-B245-2264320BC1E5}" type="slidenum">
              <a:rPr lang="de-DE" smtClean="0"/>
              <a:pPr/>
              <a:t>9</a:t>
            </a:fld>
            <a:endParaRPr lang="de-DE"/>
          </a:p>
        </p:txBody>
      </p:sp>
      <p:sp>
        <p:nvSpPr>
          <p:cNvPr id="8" name="Inhaltsplatzhalter 2"/>
          <p:cNvSpPr>
            <a:spLocks noGrp="1"/>
          </p:cNvSpPr>
          <p:nvPr>
            <p:ph idx="1"/>
          </p:nvPr>
        </p:nvSpPr>
        <p:spPr>
          <a:xfrm>
            <a:off x="180000" y="1151999"/>
            <a:ext cx="8873384" cy="5292000"/>
          </a:xfrm>
        </p:spPr>
        <p:txBody>
          <a:bodyPr/>
          <a:lstStyle/>
          <a:p>
            <a:r>
              <a:rPr lang="de-DE" dirty="0" smtClean="0">
                <a:solidFill>
                  <a:schemeClr val="bg1"/>
                </a:solidFill>
              </a:rPr>
              <a:t>►	</a:t>
            </a:r>
            <a:r>
              <a:rPr lang="de-DE" b="1" dirty="0" smtClean="0">
                <a:solidFill>
                  <a:schemeClr val="bg2"/>
                </a:solidFill>
              </a:rPr>
              <a:t>Entwicklung des technischen Bereichs zu einem 	internen Dienstleister</a:t>
            </a:r>
          </a:p>
          <a:p>
            <a:endParaRPr lang="de-DE" sz="1200" dirty="0">
              <a:solidFill>
                <a:schemeClr val="bg1"/>
              </a:solidFill>
            </a:endParaRPr>
          </a:p>
          <a:p>
            <a:r>
              <a:rPr lang="de-DE" dirty="0" smtClean="0">
                <a:solidFill>
                  <a:schemeClr val="bg1"/>
                </a:solidFill>
              </a:rPr>
              <a:t>► 	</a:t>
            </a:r>
            <a:r>
              <a:rPr lang="de-DE" b="1" dirty="0" smtClean="0">
                <a:solidFill>
                  <a:schemeClr val="bg2"/>
                </a:solidFill>
              </a:rPr>
              <a:t>Einbindung / Beteiligung der Mitarbeiter der 	Abteilung </a:t>
            </a:r>
          </a:p>
          <a:p>
            <a:endParaRPr lang="de-DE" sz="1200" dirty="0">
              <a:solidFill>
                <a:schemeClr val="bg1"/>
              </a:solidFill>
            </a:endParaRPr>
          </a:p>
          <a:p>
            <a:r>
              <a:rPr lang="de-DE" dirty="0" smtClean="0">
                <a:solidFill>
                  <a:schemeClr val="bg1"/>
                </a:solidFill>
              </a:rPr>
              <a:t>► 	</a:t>
            </a:r>
            <a:r>
              <a:rPr lang="de-DE" b="1" dirty="0" smtClean="0">
                <a:solidFill>
                  <a:schemeClr val="bg2"/>
                </a:solidFill>
              </a:rPr>
              <a:t>Einbindung der beteiligten Bereiche 			(bedingt umgesetzt)</a:t>
            </a:r>
          </a:p>
          <a:p>
            <a:endParaRPr lang="de-DE" sz="1200" dirty="0">
              <a:solidFill>
                <a:schemeClr val="bg1"/>
              </a:solidFill>
            </a:endParaRPr>
          </a:p>
          <a:p>
            <a:r>
              <a:rPr lang="de-DE" dirty="0" smtClean="0">
                <a:solidFill>
                  <a:schemeClr val="bg1"/>
                </a:solidFill>
              </a:rPr>
              <a:t>►	</a:t>
            </a:r>
            <a:r>
              <a:rPr lang="de-DE" b="1" dirty="0" smtClean="0">
                <a:solidFill>
                  <a:schemeClr val="bg2"/>
                </a:solidFill>
              </a:rPr>
              <a:t>Daher: „Der systemische Ansatz“</a:t>
            </a:r>
          </a:p>
          <a:p>
            <a:endParaRPr lang="de-DE" sz="1200" dirty="0">
              <a:solidFill>
                <a:schemeClr val="bg1"/>
              </a:solidFill>
            </a:endParaRPr>
          </a:p>
          <a:p>
            <a:r>
              <a:rPr lang="de-DE" dirty="0" smtClean="0">
                <a:solidFill>
                  <a:schemeClr val="bg1"/>
                </a:solidFill>
              </a:rPr>
              <a:t>►	</a:t>
            </a:r>
            <a:r>
              <a:rPr lang="de-DE" b="1" dirty="0" smtClean="0">
                <a:solidFill>
                  <a:schemeClr val="bg2"/>
                </a:solidFill>
              </a:rPr>
              <a:t>Erste Schritte (Ist-Aufnahme / Interviews)</a:t>
            </a:r>
            <a:endParaRPr lang="de-DE" b="1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5166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Das Projekt</a:t>
            </a:r>
            <a:endParaRPr lang="de-DE" dirty="0"/>
          </a:p>
        </p:txBody>
      </p:sp>
      <p:pic>
        <p:nvPicPr>
          <p:cNvPr id="7" name="Inhaltsplatzhalter 6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5282" y="1152525"/>
            <a:ext cx="8656923" cy="5291138"/>
          </a:xfrm>
          <a:prstGeom prst="rect">
            <a:avLst/>
          </a:prstGeom>
        </p:spPr>
      </p:pic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 smtClean="0"/>
              <a:t>27.09.2016</a:t>
            </a:r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DE" smtClean="0"/>
              <a:t>AGW-Arbeitkreis 26./27.09.2016 Personal und Organisation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CCA07FD-339C-4586-B245-2264320BC1E5}" type="slidenum">
              <a:rPr lang="de-DE" smtClean="0"/>
              <a:pPr/>
              <a:t>10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025835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Projektverlauf</a:t>
            </a:r>
            <a:endParaRPr lang="de-DE" dirty="0"/>
          </a:p>
        </p:txBody>
      </p:sp>
      <p:pic>
        <p:nvPicPr>
          <p:cNvPr id="7" name="Inhaltsplatzhalter 6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9388" y="1959401"/>
            <a:ext cx="8748712" cy="3677386"/>
          </a:xfrm>
          <a:prstGeom prst="rect">
            <a:avLst/>
          </a:prstGeom>
        </p:spPr>
      </p:pic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 smtClean="0"/>
              <a:t>27.09.2016</a:t>
            </a:r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DE" smtClean="0"/>
              <a:t>AGW-Arbeitkreis 26./27.09.2016 Personal und Organisation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CCA07FD-339C-4586-B245-2264320BC1E5}" type="slidenum">
              <a:rPr lang="de-DE" smtClean="0"/>
              <a:pPr/>
              <a:t>11</a:t>
            </a:fld>
            <a:endParaRPr lang="de-DE"/>
          </a:p>
        </p:txBody>
      </p:sp>
      <p:sp>
        <p:nvSpPr>
          <p:cNvPr id="8" name="Textfeld 7"/>
          <p:cNvSpPr txBox="1"/>
          <p:nvPr/>
        </p:nvSpPr>
        <p:spPr>
          <a:xfrm>
            <a:off x="263611" y="1342768"/>
            <a:ext cx="47944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="1" dirty="0" smtClean="0">
                <a:solidFill>
                  <a:schemeClr val="bg2"/>
                </a:solidFill>
              </a:rPr>
              <a:t>Interviews</a:t>
            </a:r>
          </a:p>
        </p:txBody>
      </p:sp>
    </p:spTree>
    <p:extLst>
      <p:ext uri="{BB962C8B-B14F-4D97-AF65-F5344CB8AC3E}">
        <p14:creationId xmlns:p14="http://schemas.microsoft.com/office/powerpoint/2010/main" val="26026898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 smtClean="0"/>
              <a:t>27.09.2016</a:t>
            </a:r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DE" smtClean="0"/>
              <a:t>AGW-Arbeitkreis 26./27.09.2016 Personal und Organisation</a:t>
            </a:r>
            <a:endParaRPr lang="de-DE" dirty="0"/>
          </a:p>
        </p:txBody>
      </p:sp>
      <p:sp>
        <p:nvSpPr>
          <p:cNvPr id="7" name="Titel 1"/>
          <p:cNvSpPr txBox="1">
            <a:spLocks/>
          </p:cNvSpPr>
          <p:nvPr/>
        </p:nvSpPr>
        <p:spPr bwMode="auto">
          <a:xfrm>
            <a:off x="140052" y="156377"/>
            <a:ext cx="8832498" cy="421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000" tIns="45720" rIns="9000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400" i="1" cap="all" baseline="0">
                <a:solidFill>
                  <a:srgbClr val="00A0A1"/>
                </a:solidFill>
                <a:effectLst/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400" i="1">
                <a:solidFill>
                  <a:srgbClr val="00A0A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400" i="1">
                <a:solidFill>
                  <a:srgbClr val="00A0A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400" i="1">
                <a:solidFill>
                  <a:srgbClr val="00A0A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400" i="1">
                <a:solidFill>
                  <a:srgbClr val="00A0A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400" i="1">
                <a:solidFill>
                  <a:srgbClr val="00A0A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400" i="1">
                <a:solidFill>
                  <a:srgbClr val="00A0A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400" i="1">
                <a:solidFill>
                  <a:srgbClr val="00A0A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400" i="1">
                <a:solidFill>
                  <a:srgbClr val="00A0A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defRPr>
            </a:lvl9pPr>
          </a:lstStyle>
          <a:p>
            <a:pPr>
              <a:buFontTx/>
            </a:pPr>
            <a:r>
              <a:rPr lang="de-DE" kern="0" dirty="0" smtClean="0"/>
              <a:t>Ausgangslage und Maßnahmenportfolio</a:t>
            </a:r>
            <a:endParaRPr lang="de-DE" kern="0" dirty="0"/>
          </a:p>
        </p:txBody>
      </p:sp>
      <p:sp>
        <p:nvSpPr>
          <p:cNvPr id="9" name="Abgerundetes Rechteck 8"/>
          <p:cNvSpPr/>
          <p:nvPr/>
        </p:nvSpPr>
        <p:spPr>
          <a:xfrm>
            <a:off x="2854483" y="2593365"/>
            <a:ext cx="1887005" cy="1868641"/>
          </a:xfrm>
          <a:prstGeom prst="roundRect">
            <a:avLst>
              <a:gd name="adj" fmla="val 18699"/>
            </a:avLst>
          </a:prstGeom>
          <a:pattFill prst="ltDnDiag">
            <a:fgClr>
              <a:srgbClr val="95B3D7"/>
            </a:fgClr>
            <a:bgClr>
              <a:schemeClr val="accent6">
                <a:lumMod val="40000"/>
                <a:lumOff val="60000"/>
              </a:schemeClr>
            </a:bgClr>
          </a:pattFill>
          <a:ln w="12700">
            <a:solidFill>
              <a:srgbClr val="009CD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Ellipse 9"/>
          <p:cNvSpPr/>
          <p:nvPr/>
        </p:nvSpPr>
        <p:spPr>
          <a:xfrm rot="16200000">
            <a:off x="5091020" y="3093196"/>
            <a:ext cx="1997721" cy="1077372"/>
          </a:xfrm>
          <a:prstGeom prst="ellipse">
            <a:avLst/>
          </a:prstGeom>
          <a:pattFill prst="dashUpDiag">
            <a:fgClr>
              <a:srgbClr val="00B0F0"/>
            </a:fgClr>
            <a:bgClr>
              <a:schemeClr val="tx1"/>
            </a:bgClr>
          </a:pattFill>
          <a:ln w="158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Abgerundetes Rechteck 10"/>
          <p:cNvSpPr/>
          <p:nvPr/>
        </p:nvSpPr>
        <p:spPr>
          <a:xfrm>
            <a:off x="918408" y="2616295"/>
            <a:ext cx="1495551" cy="1739558"/>
          </a:xfrm>
          <a:prstGeom prst="roundRect">
            <a:avLst>
              <a:gd name="adj" fmla="val 30816"/>
            </a:avLst>
          </a:prstGeom>
          <a:pattFill prst="ltDnDiag">
            <a:fgClr>
              <a:schemeClr val="accent3">
                <a:lumMod val="60000"/>
                <a:lumOff val="40000"/>
              </a:schemeClr>
            </a:fgClr>
            <a:bgClr>
              <a:schemeClr val="accent3">
                <a:lumMod val="40000"/>
                <a:lumOff val="60000"/>
              </a:schemeClr>
            </a:bgClr>
          </a:pattFill>
          <a:ln w="127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Rechteck 11"/>
          <p:cNvSpPr/>
          <p:nvPr/>
        </p:nvSpPr>
        <p:spPr>
          <a:xfrm>
            <a:off x="664608" y="4772889"/>
            <a:ext cx="6342290" cy="746042"/>
          </a:xfrm>
          <a:prstGeom prst="rect">
            <a:avLst/>
          </a:prstGeom>
          <a:pattFill prst="ltUpDiag">
            <a:fgClr>
              <a:schemeClr val="tx1"/>
            </a:fgClr>
            <a:bgClr>
              <a:schemeClr val="bg1"/>
            </a:bgClr>
          </a:pattFill>
          <a:ln w="127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" name="Rechteck 12"/>
          <p:cNvSpPr/>
          <p:nvPr/>
        </p:nvSpPr>
        <p:spPr>
          <a:xfrm>
            <a:off x="598186" y="2566602"/>
            <a:ext cx="6480720" cy="3024336"/>
          </a:xfrm>
          <a:prstGeom prst="rect">
            <a:avLst/>
          </a:prstGeom>
          <a:noFill/>
          <a:ln w="3175">
            <a:solidFill>
              <a:srgbClr val="4A7EB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14" name="Gerade Verbindung mit Pfeil 13"/>
          <p:cNvCxnSpPr/>
          <p:nvPr/>
        </p:nvCxnSpPr>
        <p:spPr>
          <a:xfrm flipV="1">
            <a:off x="598186" y="2350578"/>
            <a:ext cx="0" cy="324036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Gerade Verbindung mit Pfeil 14"/>
          <p:cNvCxnSpPr/>
          <p:nvPr/>
        </p:nvCxnSpPr>
        <p:spPr>
          <a:xfrm>
            <a:off x="598186" y="5590938"/>
            <a:ext cx="658137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Gerader Verbinder 15"/>
          <p:cNvCxnSpPr/>
          <p:nvPr/>
        </p:nvCxnSpPr>
        <p:spPr>
          <a:xfrm flipV="1">
            <a:off x="2686418" y="2566602"/>
            <a:ext cx="0" cy="302433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Gerader Verbinder 16"/>
          <p:cNvCxnSpPr/>
          <p:nvPr/>
        </p:nvCxnSpPr>
        <p:spPr>
          <a:xfrm flipV="1">
            <a:off x="4918666" y="2566602"/>
            <a:ext cx="0" cy="302433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feld 17"/>
          <p:cNvSpPr txBox="1"/>
          <p:nvPr/>
        </p:nvSpPr>
        <p:spPr>
          <a:xfrm>
            <a:off x="2854484" y="5784059"/>
            <a:ext cx="1872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>
                <a:solidFill>
                  <a:srgbClr val="009CDE"/>
                </a:solidFill>
                <a:latin typeface="Fakt Pro Bln" pitchFamily="50" charset="0"/>
              </a:rPr>
              <a:t>Aufwand</a:t>
            </a:r>
          </a:p>
        </p:txBody>
      </p:sp>
      <p:sp>
        <p:nvSpPr>
          <p:cNvPr id="19" name="Textfeld 18"/>
          <p:cNvSpPr txBox="1"/>
          <p:nvPr/>
        </p:nvSpPr>
        <p:spPr>
          <a:xfrm>
            <a:off x="1204011" y="5590938"/>
            <a:ext cx="7920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i="1" dirty="0">
                <a:solidFill>
                  <a:srgbClr val="009CDE"/>
                </a:solidFill>
                <a:latin typeface="Fakt Pro Bln" pitchFamily="50" charset="0"/>
              </a:rPr>
              <a:t>gering</a:t>
            </a:r>
          </a:p>
        </p:txBody>
      </p:sp>
      <p:sp>
        <p:nvSpPr>
          <p:cNvPr id="20" name="Textfeld 19"/>
          <p:cNvSpPr txBox="1"/>
          <p:nvPr/>
        </p:nvSpPr>
        <p:spPr>
          <a:xfrm>
            <a:off x="3370494" y="5590937"/>
            <a:ext cx="7920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i="1" dirty="0">
                <a:solidFill>
                  <a:srgbClr val="009CDE"/>
                </a:solidFill>
                <a:latin typeface="Fakt Pro Bln" pitchFamily="50" charset="0"/>
              </a:rPr>
              <a:t>mittel</a:t>
            </a:r>
          </a:p>
        </p:txBody>
      </p:sp>
      <p:sp>
        <p:nvSpPr>
          <p:cNvPr id="21" name="Textfeld 20"/>
          <p:cNvSpPr txBox="1"/>
          <p:nvPr/>
        </p:nvSpPr>
        <p:spPr>
          <a:xfrm>
            <a:off x="5649607" y="5595877"/>
            <a:ext cx="7920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i="1" dirty="0">
                <a:solidFill>
                  <a:srgbClr val="009CDE"/>
                </a:solidFill>
                <a:latin typeface="Fakt Pro Bln" pitchFamily="50" charset="0"/>
              </a:rPr>
              <a:t>hoch</a:t>
            </a:r>
          </a:p>
        </p:txBody>
      </p:sp>
      <p:sp>
        <p:nvSpPr>
          <p:cNvPr id="22" name="Textfeld 21"/>
          <p:cNvSpPr txBox="1"/>
          <p:nvPr/>
        </p:nvSpPr>
        <p:spPr>
          <a:xfrm rot="16200000">
            <a:off x="37731" y="4984386"/>
            <a:ext cx="7920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i="1" dirty="0">
                <a:solidFill>
                  <a:srgbClr val="009CDE"/>
                </a:solidFill>
                <a:latin typeface="Fakt Pro Bln" pitchFamily="50" charset="0"/>
              </a:rPr>
              <a:t>gering</a:t>
            </a:r>
          </a:p>
        </p:txBody>
      </p:sp>
      <p:sp>
        <p:nvSpPr>
          <p:cNvPr id="23" name="Textfeld 22"/>
          <p:cNvSpPr txBox="1"/>
          <p:nvPr/>
        </p:nvSpPr>
        <p:spPr>
          <a:xfrm rot="16200000">
            <a:off x="63642" y="2762997"/>
            <a:ext cx="7920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i="1" dirty="0">
                <a:solidFill>
                  <a:srgbClr val="009CDE"/>
                </a:solidFill>
                <a:latin typeface="Fakt Pro Bln" pitchFamily="50" charset="0"/>
              </a:rPr>
              <a:t>hoch</a:t>
            </a:r>
          </a:p>
        </p:txBody>
      </p:sp>
      <p:sp>
        <p:nvSpPr>
          <p:cNvPr id="24" name="Ellipse 23"/>
          <p:cNvSpPr/>
          <p:nvPr/>
        </p:nvSpPr>
        <p:spPr>
          <a:xfrm>
            <a:off x="1204011" y="3840662"/>
            <a:ext cx="360040" cy="360040"/>
          </a:xfrm>
          <a:prstGeom prst="ellipse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000" rIns="36000" rtlCol="0" anchor="ctr"/>
          <a:lstStyle/>
          <a:p>
            <a:pPr algn="ctr"/>
            <a:r>
              <a:rPr lang="de-DE" sz="1200" dirty="0"/>
              <a:t>10</a:t>
            </a:r>
          </a:p>
        </p:txBody>
      </p:sp>
      <p:sp>
        <p:nvSpPr>
          <p:cNvPr id="25" name="Ellipse 24"/>
          <p:cNvSpPr/>
          <p:nvPr/>
        </p:nvSpPr>
        <p:spPr>
          <a:xfrm>
            <a:off x="4196567" y="2662258"/>
            <a:ext cx="360040" cy="360040"/>
          </a:xfrm>
          <a:prstGeom prst="ellipse">
            <a:avLst/>
          </a:prstGeom>
          <a:ln>
            <a:solidFill>
              <a:srgbClr val="00B05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000" rIns="36000" rtlCol="0" anchor="ctr"/>
          <a:lstStyle/>
          <a:p>
            <a:pPr algn="ctr"/>
            <a:r>
              <a:rPr lang="de-DE" sz="1200" dirty="0">
                <a:solidFill>
                  <a:srgbClr val="00B050"/>
                </a:solidFill>
              </a:rPr>
              <a:t>19</a:t>
            </a:r>
          </a:p>
        </p:txBody>
      </p:sp>
      <p:sp>
        <p:nvSpPr>
          <p:cNvPr id="26" name="Ellipse 25"/>
          <p:cNvSpPr/>
          <p:nvPr/>
        </p:nvSpPr>
        <p:spPr>
          <a:xfrm>
            <a:off x="3079142" y="2659892"/>
            <a:ext cx="360040" cy="360040"/>
          </a:xfrm>
          <a:prstGeom prst="ellipse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000" rIns="36000" rtlCol="0" anchor="ctr"/>
          <a:lstStyle/>
          <a:p>
            <a:pPr algn="ctr"/>
            <a:r>
              <a:rPr lang="de-DE" sz="1200" dirty="0"/>
              <a:t>1</a:t>
            </a:r>
          </a:p>
        </p:txBody>
      </p:sp>
      <p:sp>
        <p:nvSpPr>
          <p:cNvPr id="27" name="Ellipse 26"/>
          <p:cNvSpPr/>
          <p:nvPr/>
        </p:nvSpPr>
        <p:spPr>
          <a:xfrm>
            <a:off x="3439182" y="3041642"/>
            <a:ext cx="360040" cy="360040"/>
          </a:xfrm>
          <a:prstGeom prst="ellipse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000" rIns="36000" rtlCol="0" anchor="ctr"/>
          <a:lstStyle/>
          <a:p>
            <a:pPr algn="ctr"/>
            <a:r>
              <a:rPr lang="de-DE" sz="1200" dirty="0"/>
              <a:t>8</a:t>
            </a:r>
          </a:p>
        </p:txBody>
      </p:sp>
      <p:sp>
        <p:nvSpPr>
          <p:cNvPr id="28" name="Ellipse 27"/>
          <p:cNvSpPr/>
          <p:nvPr/>
        </p:nvSpPr>
        <p:spPr>
          <a:xfrm>
            <a:off x="5865631" y="4942865"/>
            <a:ext cx="360040" cy="360040"/>
          </a:xfrm>
          <a:prstGeom prst="ellipse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000" rIns="36000" rtlCol="0" anchor="ctr"/>
          <a:lstStyle/>
          <a:p>
            <a:pPr algn="ctr"/>
            <a:r>
              <a:rPr lang="de-DE" sz="1200" dirty="0"/>
              <a:t>12</a:t>
            </a:r>
          </a:p>
        </p:txBody>
      </p:sp>
      <p:sp>
        <p:nvSpPr>
          <p:cNvPr id="29" name="Ellipse 28"/>
          <p:cNvSpPr/>
          <p:nvPr/>
        </p:nvSpPr>
        <p:spPr>
          <a:xfrm>
            <a:off x="3803900" y="3027258"/>
            <a:ext cx="360040" cy="360040"/>
          </a:xfrm>
          <a:prstGeom prst="ellipse">
            <a:avLst/>
          </a:prstGeom>
          <a:ln>
            <a:solidFill>
              <a:srgbClr val="00B05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000" rIns="36000" rtlCol="0" anchor="ctr"/>
          <a:lstStyle/>
          <a:p>
            <a:pPr algn="ctr"/>
            <a:r>
              <a:rPr lang="de-DE" sz="1200" dirty="0">
                <a:solidFill>
                  <a:srgbClr val="00B050"/>
                </a:solidFill>
              </a:rPr>
              <a:t>21</a:t>
            </a:r>
          </a:p>
        </p:txBody>
      </p:sp>
      <p:sp>
        <p:nvSpPr>
          <p:cNvPr id="31" name="Textfeld 30"/>
          <p:cNvSpPr txBox="1"/>
          <p:nvPr/>
        </p:nvSpPr>
        <p:spPr>
          <a:xfrm>
            <a:off x="2520391" y="2136081"/>
            <a:ext cx="236855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100" i="1" dirty="0">
                <a:solidFill>
                  <a:srgbClr val="C00000"/>
                </a:solidFill>
                <a:latin typeface="Fakt Pro Bln" pitchFamily="50" charset="0"/>
              </a:rPr>
              <a:t>Umsetzung lohnt sich aktuell nicht</a:t>
            </a:r>
          </a:p>
        </p:txBody>
      </p:sp>
      <p:sp>
        <p:nvSpPr>
          <p:cNvPr id="32" name="Textfeld 31"/>
          <p:cNvSpPr txBox="1"/>
          <p:nvPr/>
        </p:nvSpPr>
        <p:spPr>
          <a:xfrm>
            <a:off x="1216856" y="2103114"/>
            <a:ext cx="88449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100" i="1" dirty="0">
                <a:solidFill>
                  <a:srgbClr val="00863D"/>
                </a:solidFill>
                <a:latin typeface="Fakt Pro Bln" pitchFamily="50" charset="0"/>
              </a:rPr>
              <a:t>Quick </a:t>
            </a:r>
            <a:r>
              <a:rPr lang="de-DE" sz="1100" i="1" dirty="0" err="1">
                <a:solidFill>
                  <a:srgbClr val="00863D"/>
                </a:solidFill>
                <a:latin typeface="Fakt Pro Bln" pitchFamily="50" charset="0"/>
              </a:rPr>
              <a:t>Wins</a:t>
            </a:r>
            <a:endParaRPr lang="de-DE" sz="1100" i="1" dirty="0">
              <a:solidFill>
                <a:srgbClr val="00863D"/>
              </a:solidFill>
              <a:latin typeface="Fakt Pro Bln" pitchFamily="50" charset="0"/>
            </a:endParaRPr>
          </a:p>
        </p:txBody>
      </p:sp>
      <p:sp>
        <p:nvSpPr>
          <p:cNvPr id="33" name="Textfeld 32"/>
          <p:cNvSpPr txBox="1"/>
          <p:nvPr/>
        </p:nvSpPr>
        <p:spPr>
          <a:xfrm>
            <a:off x="4790216" y="1979790"/>
            <a:ext cx="236855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100" i="1" dirty="0">
                <a:solidFill>
                  <a:schemeClr val="accent6"/>
                </a:solidFill>
                <a:latin typeface="Fakt Pro Bln" pitchFamily="50" charset="0"/>
              </a:rPr>
              <a:t>(mittel- bis langfristige) strategisch wichtige Maßnahmen</a:t>
            </a:r>
          </a:p>
        </p:txBody>
      </p:sp>
      <p:sp>
        <p:nvSpPr>
          <p:cNvPr id="34" name="Textfeld 33"/>
          <p:cNvSpPr txBox="1"/>
          <p:nvPr/>
        </p:nvSpPr>
        <p:spPr>
          <a:xfrm>
            <a:off x="2992168" y="3404803"/>
            <a:ext cx="1635046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sz="1100" i="1" dirty="0">
                <a:solidFill>
                  <a:schemeClr val="tx1"/>
                </a:solidFill>
                <a:latin typeface="Fakt Pro Bln" pitchFamily="50" charset="0"/>
              </a:rPr>
              <a:t>Wichtige Maßnahmen</a:t>
            </a:r>
          </a:p>
        </p:txBody>
      </p:sp>
      <p:sp>
        <p:nvSpPr>
          <p:cNvPr id="35" name="Ellipse 34"/>
          <p:cNvSpPr/>
          <p:nvPr/>
        </p:nvSpPr>
        <p:spPr>
          <a:xfrm>
            <a:off x="3072865" y="3030877"/>
            <a:ext cx="360040" cy="360040"/>
          </a:xfrm>
          <a:prstGeom prst="ellipse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000" rIns="36000" rtlCol="0" anchor="ctr"/>
          <a:lstStyle/>
          <a:p>
            <a:pPr algn="ctr"/>
            <a:r>
              <a:rPr lang="de-DE" sz="1200" dirty="0"/>
              <a:t>5</a:t>
            </a:r>
          </a:p>
        </p:txBody>
      </p:sp>
      <p:sp>
        <p:nvSpPr>
          <p:cNvPr id="36" name="Ellipse 35"/>
          <p:cNvSpPr/>
          <p:nvPr/>
        </p:nvSpPr>
        <p:spPr>
          <a:xfrm>
            <a:off x="3444210" y="2661711"/>
            <a:ext cx="360040" cy="360040"/>
          </a:xfrm>
          <a:prstGeom prst="ellipse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000" rIns="36000" rtlCol="0" anchor="ctr"/>
          <a:lstStyle/>
          <a:p>
            <a:pPr algn="ctr"/>
            <a:r>
              <a:rPr lang="de-DE" sz="1200" dirty="0"/>
              <a:t>2</a:t>
            </a:r>
          </a:p>
        </p:txBody>
      </p:sp>
      <p:sp>
        <p:nvSpPr>
          <p:cNvPr id="37" name="Ellipse 36"/>
          <p:cNvSpPr/>
          <p:nvPr/>
        </p:nvSpPr>
        <p:spPr>
          <a:xfrm>
            <a:off x="3416454" y="3652212"/>
            <a:ext cx="360040" cy="360040"/>
          </a:xfrm>
          <a:prstGeom prst="ellipse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000" rIns="36000" rtlCol="0" anchor="ctr"/>
          <a:lstStyle/>
          <a:p>
            <a:pPr algn="ctr"/>
            <a:r>
              <a:rPr lang="de-DE" sz="1200" dirty="0"/>
              <a:t>6</a:t>
            </a:r>
          </a:p>
        </p:txBody>
      </p:sp>
      <p:sp>
        <p:nvSpPr>
          <p:cNvPr id="38" name="Ellipse 37"/>
          <p:cNvSpPr/>
          <p:nvPr/>
        </p:nvSpPr>
        <p:spPr>
          <a:xfrm>
            <a:off x="3827923" y="2662213"/>
            <a:ext cx="360040" cy="360040"/>
          </a:xfrm>
          <a:prstGeom prst="ellipse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000" rIns="36000" rtlCol="0" anchor="ctr"/>
          <a:lstStyle/>
          <a:p>
            <a:pPr algn="ctr"/>
            <a:r>
              <a:rPr lang="de-DE" sz="1200" dirty="0"/>
              <a:t>3</a:t>
            </a:r>
          </a:p>
        </p:txBody>
      </p:sp>
      <p:sp>
        <p:nvSpPr>
          <p:cNvPr id="39" name="Ellipse 38"/>
          <p:cNvSpPr/>
          <p:nvPr/>
        </p:nvSpPr>
        <p:spPr>
          <a:xfrm>
            <a:off x="1040899" y="3495870"/>
            <a:ext cx="360040" cy="360040"/>
          </a:xfrm>
          <a:prstGeom prst="ellipse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000" rIns="36000" rtlCol="0" anchor="ctr"/>
          <a:lstStyle/>
          <a:p>
            <a:pPr algn="ctr"/>
            <a:r>
              <a:rPr lang="de-DE" sz="1200" dirty="0"/>
              <a:t>4</a:t>
            </a:r>
          </a:p>
        </p:txBody>
      </p:sp>
      <p:sp>
        <p:nvSpPr>
          <p:cNvPr id="40" name="Ellipse 39"/>
          <p:cNvSpPr/>
          <p:nvPr/>
        </p:nvSpPr>
        <p:spPr>
          <a:xfrm>
            <a:off x="1418369" y="3495870"/>
            <a:ext cx="360040" cy="360040"/>
          </a:xfrm>
          <a:prstGeom prst="ellipse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000" rIns="36000" rtlCol="0" anchor="ctr"/>
          <a:lstStyle/>
          <a:p>
            <a:pPr algn="ctr"/>
            <a:r>
              <a:rPr lang="de-DE" sz="1200" dirty="0"/>
              <a:t>9</a:t>
            </a:r>
          </a:p>
        </p:txBody>
      </p:sp>
      <p:sp>
        <p:nvSpPr>
          <p:cNvPr id="41" name="Ellipse 40"/>
          <p:cNvSpPr/>
          <p:nvPr/>
        </p:nvSpPr>
        <p:spPr>
          <a:xfrm>
            <a:off x="1595438" y="3840662"/>
            <a:ext cx="360040" cy="360040"/>
          </a:xfrm>
          <a:prstGeom prst="ellipse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000" rIns="36000" rtlCol="0" anchor="ctr"/>
          <a:lstStyle/>
          <a:p>
            <a:pPr algn="ctr"/>
            <a:r>
              <a:rPr lang="de-DE" sz="1200" dirty="0"/>
              <a:t>11</a:t>
            </a:r>
          </a:p>
        </p:txBody>
      </p:sp>
      <p:sp>
        <p:nvSpPr>
          <p:cNvPr id="42" name="Ellipse 41"/>
          <p:cNvSpPr/>
          <p:nvPr/>
        </p:nvSpPr>
        <p:spPr>
          <a:xfrm>
            <a:off x="1364219" y="4965890"/>
            <a:ext cx="360040" cy="360040"/>
          </a:xfrm>
          <a:prstGeom prst="ellipse">
            <a:avLst/>
          </a:prstGeom>
          <a:ln>
            <a:solidFill>
              <a:srgbClr val="00B05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000" rIns="36000" rtlCol="0" anchor="ctr"/>
          <a:lstStyle/>
          <a:p>
            <a:pPr algn="ctr"/>
            <a:r>
              <a:rPr lang="de-DE" sz="1200" dirty="0">
                <a:solidFill>
                  <a:srgbClr val="00B050"/>
                </a:solidFill>
              </a:rPr>
              <a:t>22</a:t>
            </a:r>
          </a:p>
        </p:txBody>
      </p:sp>
      <p:sp>
        <p:nvSpPr>
          <p:cNvPr id="43" name="Ellipse 42"/>
          <p:cNvSpPr/>
          <p:nvPr/>
        </p:nvSpPr>
        <p:spPr>
          <a:xfrm>
            <a:off x="5695273" y="3111974"/>
            <a:ext cx="360040" cy="360040"/>
          </a:xfrm>
          <a:prstGeom prst="ellipse">
            <a:avLst/>
          </a:prstGeom>
          <a:ln>
            <a:solidFill>
              <a:srgbClr val="00B05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000" rIns="36000" rtlCol="0" anchor="ctr"/>
          <a:lstStyle/>
          <a:p>
            <a:pPr algn="ctr"/>
            <a:r>
              <a:rPr lang="de-DE" sz="1200" dirty="0">
                <a:solidFill>
                  <a:srgbClr val="00B050"/>
                </a:solidFill>
              </a:rPr>
              <a:t>20</a:t>
            </a:r>
          </a:p>
        </p:txBody>
      </p:sp>
      <p:sp>
        <p:nvSpPr>
          <p:cNvPr id="44" name="Ellipse 43"/>
          <p:cNvSpPr/>
          <p:nvPr/>
        </p:nvSpPr>
        <p:spPr>
          <a:xfrm>
            <a:off x="1787792" y="3499995"/>
            <a:ext cx="360040" cy="360040"/>
          </a:xfrm>
          <a:prstGeom prst="ellipse">
            <a:avLst/>
          </a:prstGeom>
          <a:ln>
            <a:solidFill>
              <a:schemeClr val="accent6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000" rIns="36000" rtlCol="0" anchor="ctr"/>
          <a:lstStyle/>
          <a:p>
            <a:pPr algn="ctr"/>
            <a:r>
              <a:rPr lang="de-DE" sz="1200" dirty="0">
                <a:solidFill>
                  <a:schemeClr val="accent6"/>
                </a:solidFill>
              </a:rPr>
              <a:t>17</a:t>
            </a:r>
          </a:p>
        </p:txBody>
      </p:sp>
      <p:sp>
        <p:nvSpPr>
          <p:cNvPr id="45" name="Ellipse 44"/>
          <p:cNvSpPr/>
          <p:nvPr/>
        </p:nvSpPr>
        <p:spPr>
          <a:xfrm>
            <a:off x="5909860" y="2721476"/>
            <a:ext cx="360040" cy="360040"/>
          </a:xfrm>
          <a:prstGeom prst="ellipse">
            <a:avLst/>
          </a:prstGeom>
          <a:ln>
            <a:solidFill>
              <a:schemeClr val="accent6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000" rIns="36000" rtlCol="0" anchor="ctr"/>
          <a:lstStyle/>
          <a:p>
            <a:pPr algn="ctr"/>
            <a:r>
              <a:rPr lang="de-DE" sz="1200" dirty="0">
                <a:solidFill>
                  <a:schemeClr val="accent6"/>
                </a:solidFill>
              </a:rPr>
              <a:t>16</a:t>
            </a:r>
          </a:p>
        </p:txBody>
      </p:sp>
      <p:sp>
        <p:nvSpPr>
          <p:cNvPr id="46" name="Ellipse 45"/>
          <p:cNvSpPr/>
          <p:nvPr/>
        </p:nvSpPr>
        <p:spPr>
          <a:xfrm>
            <a:off x="6108706" y="3129701"/>
            <a:ext cx="360040" cy="360040"/>
          </a:xfrm>
          <a:prstGeom prst="ellipse">
            <a:avLst/>
          </a:prstGeom>
          <a:ln>
            <a:solidFill>
              <a:schemeClr val="accent6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000" rIns="36000" rtlCol="0" anchor="ctr"/>
          <a:lstStyle/>
          <a:p>
            <a:pPr algn="ctr"/>
            <a:r>
              <a:rPr lang="de-DE" sz="1200" dirty="0">
                <a:solidFill>
                  <a:schemeClr val="accent6"/>
                </a:solidFill>
              </a:rPr>
              <a:t>13</a:t>
            </a:r>
          </a:p>
        </p:txBody>
      </p:sp>
      <p:sp>
        <p:nvSpPr>
          <p:cNvPr id="47" name="Ellipse 46"/>
          <p:cNvSpPr/>
          <p:nvPr/>
        </p:nvSpPr>
        <p:spPr>
          <a:xfrm>
            <a:off x="5733225" y="3848047"/>
            <a:ext cx="360040" cy="360040"/>
          </a:xfrm>
          <a:prstGeom prst="ellipse">
            <a:avLst/>
          </a:prstGeom>
          <a:ln>
            <a:solidFill>
              <a:schemeClr val="accent6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000" rIns="36000" rtlCol="0" anchor="ctr"/>
          <a:lstStyle/>
          <a:p>
            <a:pPr algn="ctr"/>
            <a:r>
              <a:rPr lang="de-DE" sz="1200" dirty="0">
                <a:solidFill>
                  <a:schemeClr val="accent6"/>
                </a:solidFill>
              </a:rPr>
              <a:t>15</a:t>
            </a:r>
          </a:p>
        </p:txBody>
      </p:sp>
      <p:sp>
        <p:nvSpPr>
          <p:cNvPr id="48" name="Ellipse 47"/>
          <p:cNvSpPr/>
          <p:nvPr/>
        </p:nvSpPr>
        <p:spPr>
          <a:xfrm>
            <a:off x="5876960" y="3475762"/>
            <a:ext cx="360040" cy="360040"/>
          </a:xfrm>
          <a:prstGeom prst="ellipse">
            <a:avLst/>
          </a:prstGeom>
          <a:ln>
            <a:solidFill>
              <a:schemeClr val="accent6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000" rIns="36000" rtlCol="0" anchor="ctr"/>
          <a:lstStyle/>
          <a:p>
            <a:pPr algn="ctr"/>
            <a:r>
              <a:rPr lang="de-DE" sz="1200" dirty="0">
                <a:solidFill>
                  <a:schemeClr val="accent6"/>
                </a:solidFill>
              </a:rPr>
              <a:t>14</a:t>
            </a:r>
          </a:p>
        </p:txBody>
      </p:sp>
      <p:sp>
        <p:nvSpPr>
          <p:cNvPr id="49" name="Ellipse 48"/>
          <p:cNvSpPr/>
          <p:nvPr/>
        </p:nvSpPr>
        <p:spPr>
          <a:xfrm>
            <a:off x="6108706" y="3828617"/>
            <a:ext cx="360040" cy="360040"/>
          </a:xfrm>
          <a:prstGeom prst="ellipse">
            <a:avLst/>
          </a:prstGeom>
          <a:ln>
            <a:solidFill>
              <a:schemeClr val="accent6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000" rIns="36000" rtlCol="0" anchor="ctr"/>
          <a:lstStyle/>
          <a:p>
            <a:pPr algn="ctr"/>
            <a:r>
              <a:rPr lang="de-DE" sz="1200" dirty="0">
                <a:solidFill>
                  <a:schemeClr val="accent6"/>
                </a:solidFill>
              </a:rPr>
              <a:t>18</a:t>
            </a:r>
          </a:p>
        </p:txBody>
      </p:sp>
      <p:sp>
        <p:nvSpPr>
          <p:cNvPr id="50" name="Ellipse 49"/>
          <p:cNvSpPr/>
          <p:nvPr/>
        </p:nvSpPr>
        <p:spPr>
          <a:xfrm>
            <a:off x="4196567" y="3041189"/>
            <a:ext cx="360040" cy="360040"/>
          </a:xfrm>
          <a:prstGeom prst="ellipse">
            <a:avLst/>
          </a:prstGeom>
          <a:ln>
            <a:solidFill>
              <a:srgbClr val="E8DA5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000" rIns="36000" rtlCol="0" anchor="ctr"/>
          <a:lstStyle/>
          <a:p>
            <a:pPr algn="ctr"/>
            <a:r>
              <a:rPr lang="de-DE" sz="1200" dirty="0">
                <a:solidFill>
                  <a:srgbClr val="E0CE1E"/>
                </a:solidFill>
              </a:rPr>
              <a:t>24</a:t>
            </a:r>
          </a:p>
        </p:txBody>
      </p:sp>
      <p:sp>
        <p:nvSpPr>
          <p:cNvPr id="51" name="Ellipse 50"/>
          <p:cNvSpPr/>
          <p:nvPr/>
        </p:nvSpPr>
        <p:spPr>
          <a:xfrm>
            <a:off x="1429759" y="2763633"/>
            <a:ext cx="360040" cy="360040"/>
          </a:xfrm>
          <a:prstGeom prst="ellipse">
            <a:avLst/>
          </a:prstGeom>
          <a:ln>
            <a:solidFill>
              <a:srgbClr val="E8DA5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000" rIns="36000" rtlCol="0" anchor="ctr"/>
          <a:lstStyle/>
          <a:p>
            <a:pPr algn="ctr"/>
            <a:r>
              <a:rPr lang="de-DE" sz="1200" dirty="0">
                <a:solidFill>
                  <a:srgbClr val="E0CE1E"/>
                </a:solidFill>
              </a:rPr>
              <a:t>23</a:t>
            </a:r>
          </a:p>
        </p:txBody>
      </p:sp>
      <p:sp>
        <p:nvSpPr>
          <p:cNvPr id="52" name="Ellipse 51"/>
          <p:cNvSpPr/>
          <p:nvPr/>
        </p:nvSpPr>
        <p:spPr>
          <a:xfrm>
            <a:off x="3437234" y="4035547"/>
            <a:ext cx="360040" cy="360040"/>
          </a:xfrm>
          <a:prstGeom prst="ellipse">
            <a:avLst/>
          </a:prstGeom>
          <a:ln>
            <a:solidFill>
              <a:srgbClr val="E8DA5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000" rIns="36000" rtlCol="0" anchor="ctr"/>
          <a:lstStyle/>
          <a:p>
            <a:pPr algn="ctr"/>
            <a:r>
              <a:rPr lang="de-DE" sz="1200" dirty="0">
                <a:solidFill>
                  <a:srgbClr val="E0CE1E"/>
                </a:solidFill>
              </a:rPr>
              <a:t>25</a:t>
            </a:r>
          </a:p>
        </p:txBody>
      </p:sp>
      <p:sp>
        <p:nvSpPr>
          <p:cNvPr id="53" name="Ellipse 52"/>
          <p:cNvSpPr/>
          <p:nvPr/>
        </p:nvSpPr>
        <p:spPr>
          <a:xfrm>
            <a:off x="3790588" y="4035546"/>
            <a:ext cx="360040" cy="360040"/>
          </a:xfrm>
          <a:prstGeom prst="ellipse">
            <a:avLst/>
          </a:prstGeom>
          <a:ln>
            <a:solidFill>
              <a:srgbClr val="E8DA5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000" rIns="36000" rtlCol="0" anchor="ctr"/>
          <a:lstStyle/>
          <a:p>
            <a:pPr algn="ctr"/>
            <a:r>
              <a:rPr lang="de-DE" sz="1200" dirty="0">
                <a:solidFill>
                  <a:srgbClr val="E0CE1E"/>
                </a:solidFill>
              </a:rPr>
              <a:t>26</a:t>
            </a:r>
          </a:p>
        </p:txBody>
      </p:sp>
      <p:sp>
        <p:nvSpPr>
          <p:cNvPr id="54" name="Ellipse 53"/>
          <p:cNvSpPr/>
          <p:nvPr/>
        </p:nvSpPr>
        <p:spPr>
          <a:xfrm>
            <a:off x="3448693" y="5005681"/>
            <a:ext cx="360040" cy="360040"/>
          </a:xfrm>
          <a:prstGeom prst="ellipse">
            <a:avLst/>
          </a:prstGeom>
          <a:ln>
            <a:solidFill>
              <a:schemeClr val="bg2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000" rIns="36000" rtlCol="0" anchor="ctr"/>
          <a:lstStyle/>
          <a:p>
            <a:pPr algn="ctr"/>
            <a:r>
              <a:rPr lang="de-DE" sz="12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27</a:t>
            </a:r>
          </a:p>
        </p:txBody>
      </p:sp>
      <p:sp>
        <p:nvSpPr>
          <p:cNvPr id="55" name="Ellipse 54"/>
          <p:cNvSpPr/>
          <p:nvPr/>
        </p:nvSpPr>
        <p:spPr>
          <a:xfrm>
            <a:off x="3802542" y="5001485"/>
            <a:ext cx="360040" cy="360040"/>
          </a:xfrm>
          <a:prstGeom prst="ellipse">
            <a:avLst/>
          </a:prstGeom>
          <a:ln>
            <a:solidFill>
              <a:schemeClr val="bg2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000" rIns="36000" rtlCol="0" anchor="ctr"/>
          <a:lstStyle/>
          <a:p>
            <a:pPr algn="ctr"/>
            <a:r>
              <a:rPr lang="de-DE" sz="12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28</a:t>
            </a:r>
          </a:p>
        </p:txBody>
      </p:sp>
      <p:sp>
        <p:nvSpPr>
          <p:cNvPr id="56" name="Textfeld 55"/>
          <p:cNvSpPr txBox="1"/>
          <p:nvPr/>
        </p:nvSpPr>
        <p:spPr>
          <a:xfrm rot="16200000">
            <a:off x="43031" y="3831531"/>
            <a:ext cx="7920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i="1" dirty="0">
                <a:solidFill>
                  <a:srgbClr val="009CDE"/>
                </a:solidFill>
                <a:latin typeface="Fakt Pro Bln" pitchFamily="50" charset="0"/>
              </a:rPr>
              <a:t>mittel</a:t>
            </a:r>
          </a:p>
        </p:txBody>
      </p:sp>
      <p:sp>
        <p:nvSpPr>
          <p:cNvPr id="57" name="Ellipse 56"/>
          <p:cNvSpPr/>
          <p:nvPr/>
        </p:nvSpPr>
        <p:spPr>
          <a:xfrm>
            <a:off x="3779872" y="3644250"/>
            <a:ext cx="360040" cy="360040"/>
          </a:xfrm>
          <a:prstGeom prst="ellipse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000" rIns="36000" rtlCol="0" anchor="ctr"/>
          <a:lstStyle/>
          <a:p>
            <a:pPr algn="ctr"/>
            <a:r>
              <a:rPr lang="de-DE" sz="1200" dirty="0"/>
              <a:t>7</a:t>
            </a:r>
          </a:p>
        </p:txBody>
      </p:sp>
      <p:sp>
        <p:nvSpPr>
          <p:cNvPr id="58" name="Rechteck 57"/>
          <p:cNvSpPr/>
          <p:nvPr/>
        </p:nvSpPr>
        <p:spPr>
          <a:xfrm>
            <a:off x="125101" y="1207242"/>
            <a:ext cx="713243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2400" b="1" dirty="0">
                <a:solidFill>
                  <a:schemeClr val="bg2"/>
                </a:solidFill>
              </a:rPr>
              <a:t>Maßnahmenportfolio nach Nutzen und Aufwand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CCA07FD-339C-4586-B245-2264320BC1E5}" type="slidenum">
              <a:rPr lang="de-DE" smtClean="0"/>
              <a:pPr/>
              <a:t>12</a:t>
            </a:fld>
            <a:endParaRPr lang="de-DE"/>
          </a:p>
        </p:txBody>
      </p:sp>
      <p:sp>
        <p:nvSpPr>
          <p:cNvPr id="30" name="Textfeld 29"/>
          <p:cNvSpPr txBox="1"/>
          <p:nvPr/>
        </p:nvSpPr>
        <p:spPr>
          <a:xfrm>
            <a:off x="7195004" y="1138669"/>
            <a:ext cx="1916060" cy="5532284"/>
          </a:xfrm>
          <a:prstGeom prst="rect">
            <a:avLst/>
          </a:prstGeom>
          <a:solidFill>
            <a:schemeClr val="lt1"/>
          </a:solidFill>
        </p:spPr>
        <p:txBody>
          <a:bodyPr wrap="square" lIns="36000" rIns="36000" rtlCol="0">
            <a:spAutoFit/>
          </a:bodyPr>
          <a:lstStyle/>
          <a:p>
            <a:pPr marL="228600" indent="-228600">
              <a:buAutoNum type="arabicPeriod"/>
            </a:pPr>
            <a:r>
              <a:rPr lang="de-DE" sz="700" dirty="0">
                <a:solidFill>
                  <a:schemeClr val="accent1"/>
                </a:solidFill>
                <a:latin typeface="Fakt Pro Bln" pitchFamily="50" charset="0"/>
              </a:rPr>
              <a:t>Aufgabenbereiche definieren</a:t>
            </a:r>
          </a:p>
          <a:p>
            <a:pPr marL="228600" indent="-228600">
              <a:buFontTx/>
              <a:buAutoNum type="arabicPeriod"/>
            </a:pPr>
            <a:r>
              <a:rPr lang="de-DE" sz="700" dirty="0">
                <a:solidFill>
                  <a:schemeClr val="accent1"/>
                </a:solidFill>
                <a:latin typeface="Fakt Pro Bln" pitchFamily="50" charset="0"/>
              </a:rPr>
              <a:t>Projektleiterrolle klären</a:t>
            </a:r>
          </a:p>
          <a:p>
            <a:pPr marL="228600" indent="-228600">
              <a:buFontTx/>
              <a:buAutoNum type="arabicPeriod"/>
            </a:pPr>
            <a:r>
              <a:rPr lang="de-DE" sz="700" dirty="0">
                <a:solidFill>
                  <a:schemeClr val="accent1"/>
                </a:solidFill>
                <a:latin typeface="Fakt Pro Bln" pitchFamily="50" charset="0"/>
              </a:rPr>
              <a:t>Standards für Softwarenutzung einführen</a:t>
            </a:r>
          </a:p>
          <a:p>
            <a:pPr marL="228600" indent="-228600">
              <a:buFontTx/>
              <a:buAutoNum type="arabicPeriod"/>
            </a:pPr>
            <a:r>
              <a:rPr lang="de-DE" sz="700" dirty="0">
                <a:solidFill>
                  <a:schemeClr val="accent1"/>
                </a:solidFill>
                <a:latin typeface="Fakt Pro Bln" pitchFamily="50" charset="0"/>
              </a:rPr>
              <a:t>Kommunikationsprozesse entwickeln</a:t>
            </a:r>
          </a:p>
          <a:p>
            <a:pPr marL="228600" indent="-228600">
              <a:buFontTx/>
              <a:buAutoNum type="arabicPeriod"/>
            </a:pPr>
            <a:r>
              <a:rPr lang="de-DE" sz="700" dirty="0">
                <a:solidFill>
                  <a:schemeClr val="accent1"/>
                </a:solidFill>
                <a:latin typeface="Fakt Pro Bln" pitchFamily="50" charset="0"/>
              </a:rPr>
              <a:t>Prozessbeschreibungen überprüfen</a:t>
            </a:r>
          </a:p>
          <a:p>
            <a:pPr marL="228600" indent="-228600">
              <a:buAutoNum type="arabicPeriod"/>
            </a:pPr>
            <a:r>
              <a:rPr lang="de-DE" sz="700" dirty="0">
                <a:solidFill>
                  <a:schemeClr val="accent1"/>
                </a:solidFill>
                <a:latin typeface="Fakt Pro Bln" pitchFamily="50" charset="0"/>
              </a:rPr>
              <a:t>Controlling-Rolle klären</a:t>
            </a:r>
          </a:p>
          <a:p>
            <a:pPr marL="228600" indent="-228600">
              <a:buFontTx/>
              <a:buAutoNum type="arabicPeriod"/>
            </a:pPr>
            <a:r>
              <a:rPr lang="de-DE" sz="700" dirty="0">
                <a:solidFill>
                  <a:schemeClr val="accent1"/>
                </a:solidFill>
                <a:latin typeface="Fakt Pro Bln" pitchFamily="50" charset="0"/>
              </a:rPr>
              <a:t>Projektmanagementtools nutzen</a:t>
            </a:r>
          </a:p>
          <a:p>
            <a:pPr marL="228600" indent="-228600">
              <a:buAutoNum type="arabicPeriod"/>
            </a:pPr>
            <a:r>
              <a:rPr lang="de-DE" sz="700" dirty="0">
                <a:solidFill>
                  <a:schemeClr val="accent1"/>
                </a:solidFill>
                <a:latin typeface="Fakt Pro Bln" pitchFamily="50" charset="0"/>
              </a:rPr>
              <a:t>Projektentscheidung kommunizieren</a:t>
            </a:r>
          </a:p>
          <a:p>
            <a:pPr marL="228600" indent="-228600">
              <a:buFontTx/>
              <a:buAutoNum type="arabicPeriod"/>
            </a:pPr>
            <a:r>
              <a:rPr lang="de-DE" sz="700" dirty="0">
                <a:solidFill>
                  <a:schemeClr val="accent1"/>
                </a:solidFill>
                <a:latin typeface="Fakt Pro Bln" pitchFamily="50" charset="0"/>
              </a:rPr>
              <a:t>Laufwerk W optimieren</a:t>
            </a:r>
          </a:p>
          <a:p>
            <a:pPr marL="228600" indent="-228600">
              <a:buFontTx/>
              <a:buAutoNum type="arabicPeriod"/>
            </a:pPr>
            <a:r>
              <a:rPr lang="de-DE" sz="700" dirty="0" err="1">
                <a:solidFill>
                  <a:schemeClr val="accent1"/>
                </a:solidFill>
                <a:latin typeface="Fakt Pro Bln" pitchFamily="50" charset="0"/>
              </a:rPr>
              <a:t>Meetingkultur</a:t>
            </a:r>
            <a:r>
              <a:rPr lang="de-DE" sz="700" dirty="0">
                <a:solidFill>
                  <a:schemeClr val="accent1"/>
                </a:solidFill>
                <a:latin typeface="Fakt Pro Bln" pitchFamily="50" charset="0"/>
              </a:rPr>
              <a:t> überprüfen</a:t>
            </a:r>
          </a:p>
          <a:p>
            <a:pPr marL="228600" indent="-228600">
              <a:buAutoNum type="arabicPeriod"/>
            </a:pPr>
            <a:r>
              <a:rPr lang="de-DE" sz="700" dirty="0">
                <a:solidFill>
                  <a:schemeClr val="accent1"/>
                </a:solidFill>
                <a:latin typeface="Fakt Pro Bln" pitchFamily="50" charset="0"/>
              </a:rPr>
              <a:t>Projektüberblick bei Übergabe schaffen</a:t>
            </a:r>
          </a:p>
          <a:p>
            <a:pPr marL="228600" indent="-228600">
              <a:buAutoNum type="arabicPeriod"/>
            </a:pPr>
            <a:r>
              <a:rPr lang="de-DE" sz="700" dirty="0">
                <a:solidFill>
                  <a:schemeClr val="accent1"/>
                </a:solidFill>
                <a:latin typeface="Fakt Pro Bln" pitchFamily="50" charset="0"/>
              </a:rPr>
              <a:t>AGBs überarbeiten</a:t>
            </a:r>
          </a:p>
          <a:p>
            <a:pPr marL="228600" indent="-228600">
              <a:buFontTx/>
              <a:buAutoNum type="arabicPeriod"/>
            </a:pPr>
            <a:r>
              <a:rPr lang="de-DE" sz="700" dirty="0">
                <a:solidFill>
                  <a:schemeClr val="accent6"/>
                </a:solidFill>
                <a:latin typeface="Fakt Pro Bln" pitchFamily="50" charset="0"/>
              </a:rPr>
              <a:t>Führungsstil /-verhalten reflektieren </a:t>
            </a:r>
          </a:p>
          <a:p>
            <a:pPr marL="228600" indent="-228600">
              <a:buFontTx/>
              <a:buAutoNum type="arabicPeriod"/>
            </a:pPr>
            <a:r>
              <a:rPr lang="de-DE" sz="700" dirty="0">
                <a:solidFill>
                  <a:schemeClr val="accent6"/>
                </a:solidFill>
                <a:latin typeface="Fakt Pro Bln" pitchFamily="50" charset="0"/>
              </a:rPr>
              <a:t>Teamentwicklung</a:t>
            </a:r>
          </a:p>
          <a:p>
            <a:pPr marL="228600" indent="-228600">
              <a:buFontTx/>
              <a:buAutoNum type="arabicPeriod"/>
            </a:pPr>
            <a:r>
              <a:rPr lang="de-DE" sz="700" dirty="0">
                <a:solidFill>
                  <a:schemeClr val="accent6"/>
                </a:solidFill>
                <a:latin typeface="Fakt Pro Bln" pitchFamily="50" charset="0"/>
              </a:rPr>
              <a:t>Fehlerkultur entwickeln</a:t>
            </a:r>
          </a:p>
          <a:p>
            <a:pPr marL="228600" indent="-228600">
              <a:buFontTx/>
              <a:buAutoNum type="arabicPeriod"/>
            </a:pPr>
            <a:r>
              <a:rPr lang="de-DE" sz="700" dirty="0">
                <a:solidFill>
                  <a:schemeClr val="accent6"/>
                </a:solidFill>
                <a:latin typeface="Fakt Pro Bln" pitchFamily="50" charset="0"/>
              </a:rPr>
              <a:t>Führungskultur entwickeln</a:t>
            </a:r>
          </a:p>
          <a:p>
            <a:pPr marL="228600" indent="-228600">
              <a:buAutoNum type="arabicPeriod"/>
            </a:pPr>
            <a:r>
              <a:rPr lang="de-DE" sz="700" dirty="0">
                <a:solidFill>
                  <a:schemeClr val="accent6"/>
                </a:solidFill>
                <a:latin typeface="Fakt Pro Bln" pitchFamily="50" charset="0"/>
              </a:rPr>
              <a:t>Erreichbarkeit FK erleichtern</a:t>
            </a:r>
          </a:p>
          <a:p>
            <a:pPr marL="228600" indent="-228600">
              <a:buAutoNum type="arabicPeriod"/>
            </a:pPr>
            <a:r>
              <a:rPr lang="de-DE" sz="700" dirty="0">
                <a:solidFill>
                  <a:schemeClr val="accent6"/>
                </a:solidFill>
                <a:latin typeface="Fakt Pro Bln" pitchFamily="50" charset="0"/>
              </a:rPr>
              <a:t>VBW-Image verbessern</a:t>
            </a:r>
          </a:p>
          <a:p>
            <a:pPr marL="228600" indent="-228600">
              <a:buAutoNum type="arabicPeriod"/>
            </a:pPr>
            <a:r>
              <a:rPr lang="de-DE" sz="700" dirty="0">
                <a:solidFill>
                  <a:srgbClr val="00B050"/>
                </a:solidFill>
                <a:latin typeface="Fakt Pro Bln" pitchFamily="50" charset="0"/>
              </a:rPr>
              <a:t>Schnittstelle SOM-WM definieren</a:t>
            </a:r>
          </a:p>
          <a:p>
            <a:pPr marL="228600" indent="-228600">
              <a:buFontTx/>
              <a:buAutoNum type="arabicPeriod"/>
            </a:pPr>
            <a:r>
              <a:rPr lang="de-DE" sz="700" dirty="0">
                <a:solidFill>
                  <a:srgbClr val="00B050"/>
                </a:solidFill>
                <a:latin typeface="Fakt Pro Bln" pitchFamily="50" charset="0"/>
              </a:rPr>
              <a:t>Portfoliomanagement entwickeln</a:t>
            </a:r>
          </a:p>
          <a:p>
            <a:pPr marL="228600" indent="-228600">
              <a:buFontTx/>
              <a:buAutoNum type="arabicPeriod"/>
            </a:pPr>
            <a:r>
              <a:rPr lang="de-DE" sz="700" dirty="0">
                <a:solidFill>
                  <a:srgbClr val="00B050"/>
                </a:solidFill>
                <a:latin typeface="Fakt Pro Bln" pitchFamily="50" charset="0"/>
              </a:rPr>
              <a:t>Abstimmung zw. FK verbessern</a:t>
            </a:r>
          </a:p>
          <a:p>
            <a:pPr marL="228600" indent="-228600">
              <a:buAutoNum type="arabicPeriod"/>
            </a:pPr>
            <a:r>
              <a:rPr lang="de-DE" sz="700" dirty="0" err="1">
                <a:solidFill>
                  <a:srgbClr val="00B050"/>
                </a:solidFill>
                <a:latin typeface="Fakt Pro Bln" pitchFamily="50" charset="0"/>
              </a:rPr>
              <a:t>Make-or-Buy</a:t>
            </a:r>
            <a:r>
              <a:rPr lang="de-DE" sz="700" dirty="0">
                <a:solidFill>
                  <a:srgbClr val="00B050"/>
                </a:solidFill>
                <a:latin typeface="Fakt Pro Bln" pitchFamily="50" charset="0"/>
              </a:rPr>
              <a:t> überprüfen</a:t>
            </a:r>
          </a:p>
          <a:p>
            <a:pPr marL="228600" indent="-228600">
              <a:buFontTx/>
              <a:buAutoNum type="arabicPeriod"/>
            </a:pPr>
            <a:r>
              <a:rPr lang="de-DE" sz="700" dirty="0">
                <a:solidFill>
                  <a:srgbClr val="E0CE1E"/>
                </a:solidFill>
                <a:latin typeface="Fakt Pro Bln" pitchFamily="50" charset="0"/>
              </a:rPr>
              <a:t>Personalbedarf ermitteln</a:t>
            </a:r>
          </a:p>
          <a:p>
            <a:pPr marL="228600" indent="-228600">
              <a:buAutoNum type="arabicPeriod"/>
            </a:pPr>
            <a:r>
              <a:rPr lang="de-DE" sz="700" dirty="0">
                <a:solidFill>
                  <a:srgbClr val="E0CE1E"/>
                </a:solidFill>
                <a:latin typeface="Fakt Pro Bln" pitchFamily="50" charset="0"/>
              </a:rPr>
              <a:t>Persönliche Gespräche</a:t>
            </a:r>
          </a:p>
          <a:p>
            <a:pPr marL="228600" indent="-228600">
              <a:buFontTx/>
              <a:buAutoNum type="arabicPeriod"/>
            </a:pPr>
            <a:r>
              <a:rPr lang="de-DE" sz="700" dirty="0">
                <a:solidFill>
                  <a:srgbClr val="E0CE1E"/>
                </a:solidFill>
                <a:latin typeface="Fakt Pro Bln" pitchFamily="50" charset="0"/>
              </a:rPr>
              <a:t>Einarbeitung optimieren</a:t>
            </a:r>
          </a:p>
          <a:p>
            <a:pPr marL="228600" indent="-228600">
              <a:buAutoNum type="arabicPeriod"/>
            </a:pPr>
            <a:r>
              <a:rPr lang="de-DE" sz="700" dirty="0">
                <a:solidFill>
                  <a:srgbClr val="E0CE1E"/>
                </a:solidFill>
                <a:latin typeface="Fakt Pro Bln" pitchFamily="50" charset="0"/>
              </a:rPr>
              <a:t>Stellenprofile definieren</a:t>
            </a:r>
          </a:p>
          <a:p>
            <a:pPr marL="228600" indent="-228600">
              <a:buAutoNum type="arabicPeriod"/>
            </a:pPr>
            <a:r>
              <a:rPr lang="de-DE" sz="700" dirty="0">
                <a:solidFill>
                  <a:schemeClr val="bg2">
                    <a:lumMod val="50000"/>
                    <a:lumOff val="50000"/>
                  </a:schemeClr>
                </a:solidFill>
                <a:latin typeface="Fakt Pro Bln" pitchFamily="50" charset="0"/>
              </a:rPr>
              <a:t>Räumliche Büroordnung umgestalten</a:t>
            </a:r>
          </a:p>
          <a:p>
            <a:pPr marL="228600" indent="-228600">
              <a:buAutoNum type="arabicPeriod"/>
            </a:pPr>
            <a:r>
              <a:rPr lang="de-DE" sz="700" dirty="0">
                <a:solidFill>
                  <a:schemeClr val="bg2">
                    <a:lumMod val="50000"/>
                    <a:lumOff val="50000"/>
                  </a:schemeClr>
                </a:solidFill>
                <a:latin typeface="Fakt Pro Bln" pitchFamily="50" charset="0"/>
              </a:rPr>
              <a:t>Materialzugang erleichtern</a:t>
            </a:r>
          </a:p>
        </p:txBody>
      </p:sp>
    </p:spTree>
    <p:extLst>
      <p:ext uri="{BB962C8B-B14F-4D97-AF65-F5344CB8AC3E}">
        <p14:creationId xmlns:p14="http://schemas.microsoft.com/office/powerpoint/2010/main" val="34445053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 smtClean="0"/>
              <a:t>27.09.2016</a:t>
            </a:r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DE" smtClean="0"/>
              <a:t>AGW-Arbeitkreis 26./27.09.2016 Personal und Organisation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CCA07FD-339C-4586-B245-2264320BC1E5}" type="slidenum">
              <a:rPr lang="de-DE" smtClean="0"/>
              <a:pPr/>
              <a:t>13</a:t>
            </a:fld>
            <a:endParaRPr lang="de-DE"/>
          </a:p>
        </p:txBody>
      </p:sp>
      <p:sp>
        <p:nvSpPr>
          <p:cNvPr id="7" name="Titel 1"/>
          <p:cNvSpPr txBox="1">
            <a:spLocks/>
          </p:cNvSpPr>
          <p:nvPr/>
        </p:nvSpPr>
        <p:spPr bwMode="auto">
          <a:xfrm>
            <a:off x="359930" y="203268"/>
            <a:ext cx="7391400" cy="421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000" tIns="45720" rIns="9000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400" i="1" cap="all" baseline="0">
                <a:solidFill>
                  <a:srgbClr val="00A0A1"/>
                </a:solidFill>
                <a:effectLst/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400" i="1">
                <a:solidFill>
                  <a:srgbClr val="00A0A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400" i="1">
                <a:solidFill>
                  <a:srgbClr val="00A0A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400" i="1">
                <a:solidFill>
                  <a:srgbClr val="00A0A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400" i="1">
                <a:solidFill>
                  <a:srgbClr val="00A0A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400" i="1">
                <a:solidFill>
                  <a:srgbClr val="00A0A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400" i="1">
                <a:solidFill>
                  <a:srgbClr val="00A0A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400" i="1">
                <a:solidFill>
                  <a:srgbClr val="00A0A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400" i="1">
                <a:solidFill>
                  <a:srgbClr val="00A0A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defRPr>
            </a:lvl9pPr>
          </a:lstStyle>
          <a:p>
            <a:pPr>
              <a:buFontTx/>
            </a:pPr>
            <a:r>
              <a:rPr lang="de-DE" kern="0" dirty="0" smtClean="0"/>
              <a:t>Projektverlauf</a:t>
            </a:r>
            <a:endParaRPr lang="de-DE" kern="0" dirty="0"/>
          </a:p>
        </p:txBody>
      </p:sp>
      <p:sp>
        <p:nvSpPr>
          <p:cNvPr id="9" name="Rechteck 8"/>
          <p:cNvSpPr/>
          <p:nvPr/>
        </p:nvSpPr>
        <p:spPr>
          <a:xfrm>
            <a:off x="5233176" y="2043806"/>
            <a:ext cx="391082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  <a:spcAft>
                <a:spcPts val="0"/>
              </a:spcAft>
            </a:pPr>
            <a:r>
              <a:rPr lang="de-DE" sz="1600" b="1" dirty="0">
                <a:solidFill>
                  <a:schemeClr val="bg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Kernaufgaben:</a:t>
            </a:r>
          </a:p>
          <a:p>
            <a:pPr lvl="0">
              <a:lnSpc>
                <a:spcPct val="150000"/>
              </a:lnSpc>
              <a:spcAft>
                <a:spcPts val="0"/>
              </a:spcAft>
            </a:pPr>
            <a:endParaRPr lang="de-DE" sz="1600" b="1" dirty="0">
              <a:solidFill>
                <a:schemeClr val="bg1"/>
              </a:solidFill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lvl="0" indent="-228600">
              <a:lnSpc>
                <a:spcPct val="150000"/>
              </a:lnSpc>
              <a:spcAft>
                <a:spcPts val="0"/>
              </a:spcAft>
              <a:buAutoNum type="arabicPeriod"/>
            </a:pPr>
            <a:r>
              <a:rPr lang="de-DE" sz="1600" b="1" dirty="0">
                <a:solidFill>
                  <a:schemeClr val="bg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Definition Rollenverständnis</a:t>
            </a:r>
          </a:p>
          <a:p>
            <a:pPr marL="228600" indent="-228600">
              <a:lnSpc>
                <a:spcPct val="150000"/>
              </a:lnSpc>
              <a:spcAft>
                <a:spcPts val="0"/>
              </a:spcAft>
              <a:buFontTx/>
              <a:buAutoNum type="arabicPeriod"/>
            </a:pPr>
            <a:r>
              <a:rPr lang="de-DE" sz="1600" b="1" dirty="0">
                <a:solidFill>
                  <a:schemeClr val="bg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Personalbedarfsermittlung</a:t>
            </a:r>
          </a:p>
          <a:p>
            <a:pPr marL="228600" lvl="0" indent="-228600">
              <a:lnSpc>
                <a:spcPct val="150000"/>
              </a:lnSpc>
              <a:spcAft>
                <a:spcPts val="0"/>
              </a:spcAft>
              <a:buAutoNum type="arabicPeriod"/>
            </a:pPr>
            <a:r>
              <a:rPr lang="de-DE" sz="1600" b="1" dirty="0">
                <a:solidFill>
                  <a:schemeClr val="bg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Anpassung Organigramm</a:t>
            </a:r>
          </a:p>
          <a:p>
            <a:pPr marL="228600" lvl="0" indent="-228600">
              <a:lnSpc>
                <a:spcPct val="150000"/>
              </a:lnSpc>
              <a:spcAft>
                <a:spcPts val="0"/>
              </a:spcAft>
              <a:buAutoNum type="arabicPeriod"/>
            </a:pPr>
            <a:r>
              <a:rPr lang="de-DE" sz="1600" b="1" dirty="0">
                <a:solidFill>
                  <a:schemeClr val="bg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Prozesse &amp; Standards</a:t>
            </a:r>
          </a:p>
          <a:p>
            <a:pPr marL="228600" lvl="0" indent="-228600">
              <a:lnSpc>
                <a:spcPct val="150000"/>
              </a:lnSpc>
              <a:spcAft>
                <a:spcPts val="0"/>
              </a:spcAft>
              <a:buAutoNum type="arabicPeriod"/>
            </a:pPr>
            <a:r>
              <a:rPr lang="de-DE" sz="1600" b="1" dirty="0">
                <a:solidFill>
                  <a:schemeClr val="bg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Weitere Aufgaben</a:t>
            </a:r>
            <a:endParaRPr lang="de-DE" sz="1200" dirty="0">
              <a:solidFill>
                <a:schemeClr val="bg2">
                  <a:lumMod val="50000"/>
                  <a:lumOff val="50000"/>
                </a:schemeClr>
              </a:solidFill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" name="Grafik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7387" y="3747990"/>
            <a:ext cx="3601646" cy="1624756"/>
          </a:xfrm>
          <a:prstGeom prst="rect">
            <a:avLst/>
          </a:prstGeom>
          <a:ln w="6350">
            <a:solidFill>
              <a:schemeClr val="bg1"/>
            </a:solidFill>
          </a:ln>
        </p:spPr>
      </p:pic>
      <p:pic>
        <p:nvPicPr>
          <p:cNvPr id="11" name="Grafik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7387" y="2053005"/>
            <a:ext cx="3601646" cy="1506065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12" name="Gleichschenkliges Dreieck 11"/>
          <p:cNvSpPr/>
          <p:nvPr/>
        </p:nvSpPr>
        <p:spPr bwMode="auto">
          <a:xfrm rot="5400000">
            <a:off x="3217541" y="3588175"/>
            <a:ext cx="3377127" cy="288390"/>
          </a:xfrm>
          <a:prstGeom prst="triangle">
            <a:avLst/>
          </a:prstGeom>
          <a:solidFill>
            <a:schemeClr val="bg1"/>
          </a:solidFill>
          <a:ln>
            <a:solidFill>
              <a:schemeClr val="accent3">
                <a:lumMod val="60000"/>
                <a:lumOff val="40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Wingdings 3" pitchFamily="18" charset="2"/>
              <a:buNone/>
              <a:tabLst/>
            </a:pPr>
            <a:endParaRPr kumimoji="0" lang="de-DE" sz="1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</a:endParaRPr>
          </a:p>
        </p:txBody>
      </p:sp>
      <p:sp>
        <p:nvSpPr>
          <p:cNvPr id="13" name="Textfeld 12"/>
          <p:cNvSpPr txBox="1"/>
          <p:nvPr/>
        </p:nvSpPr>
        <p:spPr>
          <a:xfrm>
            <a:off x="879230" y="1401557"/>
            <a:ext cx="60323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="1" dirty="0">
                <a:solidFill>
                  <a:schemeClr val="bg2"/>
                </a:solidFill>
              </a:rPr>
              <a:t>Ausgangssituation &amp; Analysephase:</a:t>
            </a:r>
          </a:p>
        </p:txBody>
      </p:sp>
      <p:sp>
        <p:nvSpPr>
          <p:cNvPr id="14" name="Textfeld 13"/>
          <p:cNvSpPr txBox="1"/>
          <p:nvPr/>
        </p:nvSpPr>
        <p:spPr>
          <a:xfrm>
            <a:off x="977387" y="5757559"/>
            <a:ext cx="37845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i="1" dirty="0">
                <a:solidFill>
                  <a:schemeClr val="bg1"/>
                </a:solidFill>
              </a:rPr>
              <a:t>11. August - 16. Sept. 2015</a:t>
            </a:r>
          </a:p>
        </p:txBody>
      </p:sp>
      <p:cxnSp>
        <p:nvCxnSpPr>
          <p:cNvPr id="15" name="Gerader Verbinder 14"/>
          <p:cNvCxnSpPr/>
          <p:nvPr/>
        </p:nvCxnSpPr>
        <p:spPr bwMode="auto">
          <a:xfrm>
            <a:off x="977387" y="5561666"/>
            <a:ext cx="1" cy="597877"/>
          </a:xfrm>
          <a:prstGeom prst="line">
            <a:avLst/>
          </a:prstGeom>
          <a:noFill/>
          <a:ln w="19050" cap="flat" cmpd="sng" algn="ctr">
            <a:solidFill>
              <a:schemeClr val="accent3"/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sp>
        <p:nvSpPr>
          <p:cNvPr id="16" name="Textfeld 15"/>
          <p:cNvSpPr txBox="1"/>
          <p:nvPr/>
        </p:nvSpPr>
        <p:spPr>
          <a:xfrm>
            <a:off x="4761909" y="5757560"/>
            <a:ext cx="38123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i="1" dirty="0">
                <a:solidFill>
                  <a:schemeClr val="bg1"/>
                </a:solidFill>
              </a:rPr>
              <a:t>16. Sept. 2015 – 28. Apr. 2016</a:t>
            </a:r>
          </a:p>
        </p:txBody>
      </p:sp>
      <p:cxnSp>
        <p:nvCxnSpPr>
          <p:cNvPr id="17" name="Gerader Verbinder 16"/>
          <p:cNvCxnSpPr/>
          <p:nvPr/>
        </p:nvCxnSpPr>
        <p:spPr bwMode="auto">
          <a:xfrm>
            <a:off x="4761909" y="5561665"/>
            <a:ext cx="1" cy="597877"/>
          </a:xfrm>
          <a:prstGeom prst="line">
            <a:avLst/>
          </a:prstGeom>
          <a:noFill/>
          <a:ln w="19050" cap="flat" cmpd="sng" algn="ctr">
            <a:solidFill>
              <a:schemeClr val="accent3"/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18" name="Gerader Verbinder 17"/>
          <p:cNvCxnSpPr/>
          <p:nvPr/>
        </p:nvCxnSpPr>
        <p:spPr bwMode="auto">
          <a:xfrm>
            <a:off x="8553464" y="5561664"/>
            <a:ext cx="1" cy="597877"/>
          </a:xfrm>
          <a:prstGeom prst="line">
            <a:avLst/>
          </a:prstGeom>
          <a:noFill/>
          <a:ln w="19050" cap="flat" cmpd="sng" algn="ctr">
            <a:solidFill>
              <a:schemeClr val="accent3"/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19" name="Gerade Verbindung mit Pfeil 18"/>
          <p:cNvCxnSpPr/>
          <p:nvPr/>
        </p:nvCxnSpPr>
        <p:spPr bwMode="auto">
          <a:xfrm>
            <a:off x="1002164" y="6034558"/>
            <a:ext cx="7519489" cy="0"/>
          </a:xfrm>
          <a:prstGeom prst="straightConnector1">
            <a:avLst/>
          </a:prstGeom>
          <a:noFill/>
          <a:ln w="25400" cap="flat" cmpd="sng" algn="ctr">
            <a:solidFill>
              <a:schemeClr val="accent3">
                <a:lumMod val="75000"/>
              </a:schemeClr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27301200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 smtClean="0"/>
              <a:t>27.09.2016</a:t>
            </a:r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DE" smtClean="0"/>
              <a:t>AGW-Arbeitkreis 26./27.09.2016 Personal und Organisation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CCA07FD-339C-4586-B245-2264320BC1E5}" type="slidenum">
              <a:rPr lang="de-DE" smtClean="0"/>
              <a:pPr/>
              <a:t>14</a:t>
            </a:fld>
            <a:endParaRPr lang="de-DE"/>
          </a:p>
        </p:txBody>
      </p:sp>
      <p:sp>
        <p:nvSpPr>
          <p:cNvPr id="7" name="Titel 1"/>
          <p:cNvSpPr txBox="1">
            <a:spLocks/>
          </p:cNvSpPr>
          <p:nvPr/>
        </p:nvSpPr>
        <p:spPr bwMode="auto">
          <a:xfrm>
            <a:off x="286543" y="178612"/>
            <a:ext cx="7391400" cy="421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000" tIns="45720" rIns="9000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400" i="1" cap="all" baseline="0">
                <a:solidFill>
                  <a:srgbClr val="00A0A1"/>
                </a:solidFill>
                <a:effectLst/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400" i="1">
                <a:solidFill>
                  <a:srgbClr val="00A0A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400" i="1">
                <a:solidFill>
                  <a:srgbClr val="00A0A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400" i="1">
                <a:solidFill>
                  <a:srgbClr val="00A0A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400" i="1">
                <a:solidFill>
                  <a:srgbClr val="00A0A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400" i="1">
                <a:solidFill>
                  <a:srgbClr val="00A0A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400" i="1">
                <a:solidFill>
                  <a:srgbClr val="00A0A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400" i="1">
                <a:solidFill>
                  <a:srgbClr val="00A0A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400" i="1">
                <a:solidFill>
                  <a:srgbClr val="00A0A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defRPr>
            </a:lvl9pPr>
          </a:lstStyle>
          <a:p>
            <a:pPr>
              <a:buFontTx/>
            </a:pPr>
            <a:r>
              <a:rPr lang="de-DE" kern="0" dirty="0" smtClean="0"/>
              <a:t>Gesamtprozesslandkarte</a:t>
            </a:r>
            <a:endParaRPr lang="de-DE" kern="0" dirty="0"/>
          </a:p>
        </p:txBody>
      </p:sp>
      <p:pic>
        <p:nvPicPr>
          <p:cNvPr id="10" name="Grafik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5508" y="1117147"/>
            <a:ext cx="8134647" cy="5467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30747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 smtClean="0"/>
              <a:t>27.09.2016</a:t>
            </a:r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DE" smtClean="0"/>
              <a:t>AGW-Arbeitkreis 26./27.09.2016 Personal und Organisation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CCA07FD-339C-4586-B245-2264320BC1E5}" type="slidenum">
              <a:rPr lang="de-DE" smtClean="0"/>
              <a:pPr/>
              <a:t>15</a:t>
            </a:fld>
            <a:endParaRPr lang="de-DE"/>
          </a:p>
        </p:txBody>
      </p:sp>
      <p:sp>
        <p:nvSpPr>
          <p:cNvPr id="7" name="Titel 1"/>
          <p:cNvSpPr txBox="1">
            <a:spLocks/>
          </p:cNvSpPr>
          <p:nvPr/>
        </p:nvSpPr>
        <p:spPr bwMode="auto">
          <a:xfrm>
            <a:off x="257175" y="86549"/>
            <a:ext cx="7391400" cy="421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000" tIns="45720" rIns="9000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400" i="1" cap="all" baseline="0">
                <a:solidFill>
                  <a:srgbClr val="00A0A1"/>
                </a:solidFill>
                <a:effectLst/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400" i="1">
                <a:solidFill>
                  <a:srgbClr val="00A0A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400" i="1">
                <a:solidFill>
                  <a:srgbClr val="00A0A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400" i="1">
                <a:solidFill>
                  <a:srgbClr val="00A0A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400" i="1">
                <a:solidFill>
                  <a:srgbClr val="00A0A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400" i="1">
                <a:solidFill>
                  <a:srgbClr val="00A0A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400" i="1">
                <a:solidFill>
                  <a:srgbClr val="00A0A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400" i="1">
                <a:solidFill>
                  <a:srgbClr val="00A0A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400" i="1">
                <a:solidFill>
                  <a:srgbClr val="00A0A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defRPr>
            </a:lvl9pPr>
          </a:lstStyle>
          <a:p>
            <a:pPr>
              <a:buFontTx/>
            </a:pPr>
            <a:r>
              <a:rPr lang="de-DE" sz="2800" kern="0" dirty="0" smtClean="0"/>
              <a:t>Tools &amp; Instrumente</a:t>
            </a:r>
            <a:endParaRPr lang="de-DE" sz="2800" kern="0" dirty="0"/>
          </a:p>
        </p:txBody>
      </p:sp>
      <p:sp>
        <p:nvSpPr>
          <p:cNvPr id="10" name="Rechteck 9"/>
          <p:cNvSpPr/>
          <p:nvPr/>
        </p:nvSpPr>
        <p:spPr>
          <a:xfrm>
            <a:off x="667224" y="4420501"/>
            <a:ext cx="8421497" cy="25340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de-DE" sz="1600" b="1" dirty="0">
                <a:solidFill>
                  <a:schemeClr val="bg2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Sortierung vorhandener Dokumentenvorlagen und Instrumente</a:t>
            </a:r>
          </a:p>
          <a:p>
            <a:pPr marL="285750" lvl="0" indent="-28575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de-DE" sz="1600" b="1" dirty="0">
                <a:solidFill>
                  <a:schemeClr val="bg2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Zuordnung (Codierung) der Dokumentenvorlagen und Instrumente zu Prozessschritten der Gesamtprozesslandkarte</a:t>
            </a:r>
          </a:p>
          <a:p>
            <a:pPr marL="285750" lvl="0" indent="-28575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de-DE" sz="1600" b="1" dirty="0">
                <a:solidFill>
                  <a:schemeClr val="bg2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Vereinfachung / Vereinheitlichung / Verschlankung vorhandener Dokumentenvorlagen und Instrumente</a:t>
            </a:r>
          </a:p>
          <a:p>
            <a:pPr lvl="0">
              <a:lnSpc>
                <a:spcPts val="2000"/>
              </a:lnSpc>
              <a:spcAft>
                <a:spcPts val="0"/>
              </a:spcAft>
            </a:pPr>
            <a:endParaRPr lang="de-DE" sz="1200" dirty="0">
              <a:solidFill>
                <a:schemeClr val="bg2">
                  <a:lumMod val="50000"/>
                  <a:lumOff val="50000"/>
                </a:schemeClr>
              </a:solidFill>
              <a:latin typeface="Fakt Pro Bln" panose="02000000000000000000" pitchFamily="50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1" name="Grafik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0978" y="1284663"/>
            <a:ext cx="3920816" cy="2359187"/>
          </a:xfrm>
          <a:prstGeom prst="rect">
            <a:avLst/>
          </a:prstGeom>
        </p:spPr>
      </p:pic>
      <p:sp>
        <p:nvSpPr>
          <p:cNvPr id="12" name="Gleichschenkliges Dreieck 11"/>
          <p:cNvSpPr/>
          <p:nvPr/>
        </p:nvSpPr>
        <p:spPr bwMode="auto">
          <a:xfrm rot="10800000">
            <a:off x="989979" y="3952779"/>
            <a:ext cx="3657648" cy="288390"/>
          </a:xfrm>
          <a:prstGeom prst="triangle">
            <a:avLst/>
          </a:prstGeom>
          <a:solidFill>
            <a:schemeClr val="bg1"/>
          </a:solidFill>
          <a:ln>
            <a:solidFill>
              <a:schemeClr val="accent3">
                <a:lumMod val="60000"/>
                <a:lumOff val="40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Wingdings 3" pitchFamily="18" charset="2"/>
              <a:buNone/>
              <a:tabLst/>
            </a:pPr>
            <a:endParaRPr kumimoji="0" lang="de-DE" sz="1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4117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 smtClean="0"/>
              <a:t>27.09.2016</a:t>
            </a:r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DE" smtClean="0"/>
              <a:t>AGW-Arbeitkreis 26./27.09.2016 Personal und Organisation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CCA07FD-339C-4586-B245-2264320BC1E5}" type="slidenum">
              <a:rPr lang="de-DE" smtClean="0"/>
              <a:pPr/>
              <a:t>16</a:t>
            </a:fld>
            <a:endParaRPr lang="de-DE"/>
          </a:p>
        </p:txBody>
      </p:sp>
      <p:sp>
        <p:nvSpPr>
          <p:cNvPr id="7" name="Titel 1"/>
          <p:cNvSpPr>
            <a:spLocks noGrp="1"/>
          </p:cNvSpPr>
          <p:nvPr>
            <p:ph type="title"/>
          </p:nvPr>
        </p:nvSpPr>
        <p:spPr>
          <a:xfrm>
            <a:off x="266700" y="150439"/>
            <a:ext cx="7391400" cy="421463"/>
          </a:xfrm>
        </p:spPr>
        <p:txBody>
          <a:bodyPr/>
          <a:lstStyle/>
          <a:p>
            <a:r>
              <a:rPr lang="de-DE" dirty="0"/>
              <a:t>Projektleiterschulung</a:t>
            </a:r>
          </a:p>
        </p:txBody>
      </p:sp>
      <p:sp>
        <p:nvSpPr>
          <p:cNvPr id="10" name="Textfeld 9"/>
          <p:cNvSpPr txBox="1"/>
          <p:nvPr/>
        </p:nvSpPr>
        <p:spPr>
          <a:xfrm>
            <a:off x="732381" y="1294537"/>
            <a:ext cx="7632848" cy="2477601"/>
          </a:xfrm>
          <a:prstGeom prst="rect">
            <a:avLst/>
          </a:prstGeom>
          <a:solidFill>
            <a:schemeClr val="accent3">
              <a:lumMod val="60000"/>
              <a:lumOff val="40000"/>
              <a:alpha val="25000"/>
            </a:schemeClr>
          </a:solidFill>
          <a:effectLst>
            <a:softEdge rad="88900"/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</a:pPr>
            <a:r>
              <a:rPr lang="de-DE" sz="1800" b="1" dirty="0">
                <a:solidFill>
                  <a:schemeClr val="bg2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Ziele:</a:t>
            </a:r>
          </a:p>
          <a:p>
            <a:pPr marL="228600" indent="-228600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</a:pPr>
            <a:r>
              <a:rPr lang="de-DE" sz="1600" dirty="0">
                <a:solidFill>
                  <a:schemeClr val="bg2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Rolle &amp; Verantwortung der Projektleiter stärken</a:t>
            </a:r>
          </a:p>
          <a:p>
            <a:pPr marL="228600" indent="-228600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</a:pPr>
            <a:r>
              <a:rPr lang="de-DE" sz="1600" dirty="0">
                <a:solidFill>
                  <a:schemeClr val="bg2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PM-Kompetenzen (Methoden- und Führungskompetenz) ausbauen</a:t>
            </a:r>
          </a:p>
          <a:p>
            <a:pPr marL="228600" indent="-228600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</a:pPr>
            <a:r>
              <a:rPr lang="de-DE" sz="1600" dirty="0">
                <a:solidFill>
                  <a:schemeClr val="bg2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VBW-PM-Prozess inkl. Tool-Nutzung kommunizieren</a:t>
            </a:r>
          </a:p>
          <a:p>
            <a:pPr lvl="0">
              <a:lnSpc>
                <a:spcPct val="150000"/>
              </a:lnSpc>
            </a:pPr>
            <a:endParaRPr lang="de-DE" sz="1600" dirty="0">
              <a:solidFill>
                <a:schemeClr val="bg2"/>
              </a:solidFill>
              <a:latin typeface="+mj-lt"/>
            </a:endParaRPr>
          </a:p>
        </p:txBody>
      </p:sp>
      <p:sp>
        <p:nvSpPr>
          <p:cNvPr id="11" name="Gleichschenkliges Dreieck 10"/>
          <p:cNvSpPr/>
          <p:nvPr/>
        </p:nvSpPr>
        <p:spPr>
          <a:xfrm rot="10800000">
            <a:off x="732381" y="3294856"/>
            <a:ext cx="7283700" cy="221825"/>
          </a:xfrm>
          <a:prstGeom prst="triangle">
            <a:avLst>
              <a:gd name="adj" fmla="val 49882"/>
            </a:avLst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Rechteck 11"/>
          <p:cNvSpPr/>
          <p:nvPr/>
        </p:nvSpPr>
        <p:spPr>
          <a:xfrm>
            <a:off x="637129" y="3665141"/>
            <a:ext cx="72008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ctr">
              <a:spcBef>
                <a:spcPct val="50000"/>
              </a:spcBef>
              <a:buClr>
                <a:schemeClr val="bg2"/>
              </a:buClr>
            </a:pPr>
            <a:r>
              <a:rPr lang="de-DE" altLang="de-DE" b="1" dirty="0">
                <a:solidFill>
                  <a:schemeClr val="bg2"/>
                </a:solidFill>
              </a:rPr>
              <a:t>Optimierung des Wertschöpfungsprozesses in SOM</a:t>
            </a:r>
          </a:p>
        </p:txBody>
      </p:sp>
      <p:sp>
        <p:nvSpPr>
          <p:cNvPr id="13" name="Rechteck 12"/>
          <p:cNvSpPr/>
          <p:nvPr/>
        </p:nvSpPr>
        <p:spPr>
          <a:xfrm>
            <a:off x="875022" y="5123305"/>
            <a:ext cx="6092495" cy="1349368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de-DE" sz="1600" b="1" u="sng" dirty="0">
                <a:solidFill>
                  <a:schemeClr val="bg2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Inhaltsstruktur der Projektleiterschulung: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de-DE" sz="1600" dirty="0">
                <a:solidFill>
                  <a:schemeClr val="bg2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Projektmanagement Basics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de-DE" sz="1600" dirty="0">
                <a:solidFill>
                  <a:schemeClr val="bg2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VBW Projektmanagement-Prozess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de-DE" sz="1600" dirty="0">
                <a:solidFill>
                  <a:schemeClr val="bg2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Erfolgskritische Elemente für SOM-Projekte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de-DE" sz="1600" dirty="0">
                <a:solidFill>
                  <a:schemeClr val="bg2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Selbstorganisation &amp; Projektführung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endParaRPr lang="de-DE" dirty="0">
              <a:solidFill>
                <a:schemeClr val="bg2"/>
              </a:solidFill>
              <a:latin typeface="+mj-lt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endParaRPr lang="de-DE" dirty="0">
              <a:solidFill>
                <a:schemeClr val="bg2"/>
              </a:solidFill>
              <a:latin typeface="+mj-lt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endParaRPr lang="de-DE" dirty="0">
              <a:solidFill>
                <a:schemeClr val="bg2"/>
              </a:solidFill>
              <a:latin typeface="+mj-lt"/>
            </a:endParaRPr>
          </a:p>
        </p:txBody>
      </p:sp>
      <p:sp>
        <p:nvSpPr>
          <p:cNvPr id="14" name="Rechteck 13"/>
          <p:cNvSpPr/>
          <p:nvPr/>
        </p:nvSpPr>
        <p:spPr>
          <a:xfrm>
            <a:off x="3182134" y="4647541"/>
            <a:ext cx="4155483" cy="432048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de-DE" dirty="0">
              <a:solidFill>
                <a:schemeClr val="tx2"/>
              </a:solidFill>
              <a:latin typeface="Fakt Pro Bln" panose="020000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578643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 smtClean="0"/>
              <a:t>27.09.2016</a:t>
            </a:r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DE" smtClean="0"/>
              <a:t>AGW-Arbeitkreis 26./27.09.2016 Personal und Organisation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CCA07FD-339C-4586-B245-2264320BC1E5}" type="slidenum">
              <a:rPr lang="de-DE" smtClean="0"/>
              <a:pPr/>
              <a:t>17</a:t>
            </a:fld>
            <a:endParaRPr lang="de-DE"/>
          </a:p>
        </p:txBody>
      </p:sp>
      <p:sp>
        <p:nvSpPr>
          <p:cNvPr id="7" name="Titel 1"/>
          <p:cNvSpPr txBox="1">
            <a:spLocks/>
          </p:cNvSpPr>
          <p:nvPr/>
        </p:nvSpPr>
        <p:spPr bwMode="auto">
          <a:xfrm>
            <a:off x="249093" y="186107"/>
            <a:ext cx="7391400" cy="421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000" tIns="45720" rIns="9000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400" i="1" cap="all" baseline="0">
                <a:solidFill>
                  <a:srgbClr val="00A0A1"/>
                </a:solidFill>
                <a:effectLst/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400" i="1">
                <a:solidFill>
                  <a:srgbClr val="00A0A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400" i="1">
                <a:solidFill>
                  <a:srgbClr val="00A0A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400" i="1">
                <a:solidFill>
                  <a:srgbClr val="00A0A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400" i="1">
                <a:solidFill>
                  <a:srgbClr val="00A0A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400" i="1">
                <a:solidFill>
                  <a:srgbClr val="00A0A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400" i="1">
                <a:solidFill>
                  <a:srgbClr val="00A0A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400" i="1">
                <a:solidFill>
                  <a:srgbClr val="00A0A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400" i="1">
                <a:solidFill>
                  <a:srgbClr val="00A0A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defRPr>
            </a:lvl9pPr>
          </a:lstStyle>
          <a:p>
            <a:pPr>
              <a:buFontTx/>
            </a:pPr>
            <a:r>
              <a:rPr lang="de-DE" kern="0" dirty="0" smtClean="0"/>
              <a:t>Umgesetzte Kernaufgaben</a:t>
            </a:r>
            <a:endParaRPr lang="de-DE" kern="0" dirty="0"/>
          </a:p>
        </p:txBody>
      </p:sp>
      <p:sp>
        <p:nvSpPr>
          <p:cNvPr id="9" name="Rechteck 8"/>
          <p:cNvSpPr/>
          <p:nvPr/>
        </p:nvSpPr>
        <p:spPr>
          <a:xfrm>
            <a:off x="596606" y="1210273"/>
            <a:ext cx="8421497" cy="10874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de-DE" sz="2400" b="1" dirty="0">
                <a:solidFill>
                  <a:schemeClr val="bg2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Ergebnis der Personalbedarfsermittlung:</a:t>
            </a:r>
          </a:p>
          <a:p>
            <a:pPr lvl="0">
              <a:lnSpc>
                <a:spcPts val="2000"/>
              </a:lnSpc>
              <a:spcAft>
                <a:spcPts val="0"/>
              </a:spcAft>
            </a:pPr>
            <a:endParaRPr lang="de-DE" sz="2400" b="1" dirty="0">
              <a:solidFill>
                <a:schemeClr val="bg2"/>
              </a:solidFill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1" name="Grafik 10"/>
          <p:cNvPicPr>
            <a:picLocks noChangeAspect="1"/>
          </p:cNvPicPr>
          <p:nvPr/>
        </p:nvPicPr>
        <p:blipFill rotWithShape="1">
          <a:blip r:embed="rId2"/>
          <a:srcRect l="53310"/>
          <a:stretch/>
        </p:blipFill>
        <p:spPr>
          <a:xfrm>
            <a:off x="672689" y="2030056"/>
            <a:ext cx="8124328" cy="3422304"/>
          </a:xfrm>
          <a:prstGeom prst="rect">
            <a:avLst/>
          </a:prstGeom>
        </p:spPr>
      </p:pic>
      <p:sp>
        <p:nvSpPr>
          <p:cNvPr id="12" name="Rechteck 11"/>
          <p:cNvSpPr/>
          <p:nvPr/>
        </p:nvSpPr>
        <p:spPr bwMode="auto">
          <a:xfrm>
            <a:off x="596606" y="3055171"/>
            <a:ext cx="8223885" cy="441064"/>
          </a:xfrm>
          <a:prstGeom prst="rect">
            <a:avLst/>
          </a:prstGeom>
          <a:noFill/>
          <a:ln w="44450"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Wingdings 3" pitchFamily="18" charset="2"/>
              <a:buNone/>
              <a:tabLst/>
            </a:pPr>
            <a:endParaRPr kumimoji="0" lang="de-DE" sz="1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9730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 smtClean="0"/>
              <a:t>27.09.2016</a:t>
            </a:r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DE" smtClean="0"/>
              <a:t>AGW-Arbeitkreis 26./27.09.2016 Personal und Organisation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CCA07FD-339C-4586-B245-2264320BC1E5}" type="slidenum">
              <a:rPr lang="de-DE" smtClean="0"/>
              <a:pPr/>
              <a:t>18</a:t>
            </a:fld>
            <a:endParaRPr lang="de-DE"/>
          </a:p>
        </p:txBody>
      </p:sp>
      <p:sp>
        <p:nvSpPr>
          <p:cNvPr id="7" name="Titel 1"/>
          <p:cNvSpPr>
            <a:spLocks noGrp="1"/>
          </p:cNvSpPr>
          <p:nvPr>
            <p:ph type="title"/>
          </p:nvPr>
        </p:nvSpPr>
        <p:spPr>
          <a:xfrm>
            <a:off x="314325" y="184958"/>
            <a:ext cx="7391400" cy="421463"/>
          </a:xfrm>
        </p:spPr>
        <p:txBody>
          <a:bodyPr/>
          <a:lstStyle/>
          <a:p>
            <a:r>
              <a:rPr lang="de-DE" dirty="0"/>
              <a:t>Phasen des Wandels</a:t>
            </a:r>
          </a:p>
        </p:txBody>
      </p:sp>
      <p:sp>
        <p:nvSpPr>
          <p:cNvPr id="10" name="Rechteck 9"/>
          <p:cNvSpPr/>
          <p:nvPr/>
        </p:nvSpPr>
        <p:spPr>
          <a:xfrm>
            <a:off x="3182134" y="4647541"/>
            <a:ext cx="4155483" cy="432048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de-DE" dirty="0">
              <a:solidFill>
                <a:schemeClr val="tx2"/>
              </a:solidFill>
              <a:latin typeface="Fakt Pro Bln" panose="02000000000000000000" pitchFamily="50" charset="0"/>
            </a:endParaRPr>
          </a:p>
        </p:txBody>
      </p:sp>
      <p:sp>
        <p:nvSpPr>
          <p:cNvPr id="11" name="Rechteck 10"/>
          <p:cNvSpPr/>
          <p:nvPr/>
        </p:nvSpPr>
        <p:spPr>
          <a:xfrm>
            <a:off x="596606" y="1210273"/>
            <a:ext cx="842149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  <a:spcAft>
                <a:spcPts val="0"/>
              </a:spcAft>
            </a:pPr>
            <a:r>
              <a:rPr lang="de-DE" sz="2400" b="1" dirty="0">
                <a:solidFill>
                  <a:schemeClr val="bg2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Change-Kurve</a:t>
            </a:r>
          </a:p>
        </p:txBody>
      </p:sp>
      <p:pic>
        <p:nvPicPr>
          <p:cNvPr id="12" name="Picture 2" descr="http://www.change-plus.com/page2/Changekurv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606" y="2003708"/>
            <a:ext cx="5908104" cy="37157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9010177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Das Neue Organigramm</a:t>
            </a:r>
            <a:endParaRPr lang="de-DE" dirty="0"/>
          </a:p>
        </p:txBody>
      </p:sp>
      <p:pic>
        <p:nvPicPr>
          <p:cNvPr id="7" name="Inhaltsplatzhalter 6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57341" y="1152525"/>
            <a:ext cx="6792805" cy="5291138"/>
          </a:xfrm>
          <a:prstGeom prst="rect">
            <a:avLst/>
          </a:prstGeom>
        </p:spPr>
      </p:pic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 smtClean="0"/>
              <a:t>27.09.2016</a:t>
            </a:r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DE" smtClean="0"/>
              <a:t>AGW-Arbeitkreis 26./27.09.2016 Personal und Organisation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CCA07FD-339C-4586-B245-2264320BC1E5}" type="slidenum">
              <a:rPr lang="de-DE" smtClean="0"/>
              <a:pPr/>
              <a:t>19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2859256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Fazit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 smtClean="0"/>
              <a:t>27.09.2016</a:t>
            </a:r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DE" smtClean="0"/>
              <a:t>AGW-Arbeitkreis 26./27.09.2016 Personal und Organisation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CCA07FD-339C-4586-B245-2264320BC1E5}" type="slidenum">
              <a:rPr lang="de-DE" smtClean="0"/>
              <a:pPr/>
              <a:t>20</a:t>
            </a:fld>
            <a:endParaRPr lang="de-DE"/>
          </a:p>
        </p:txBody>
      </p:sp>
      <p:sp>
        <p:nvSpPr>
          <p:cNvPr id="7" name="Rechteck 6"/>
          <p:cNvSpPr/>
          <p:nvPr/>
        </p:nvSpPr>
        <p:spPr>
          <a:xfrm>
            <a:off x="180000" y="1211609"/>
            <a:ext cx="858300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800" dirty="0">
                <a:solidFill>
                  <a:schemeClr val="bg1"/>
                </a:solidFill>
              </a:rPr>
              <a:t>►	</a:t>
            </a:r>
            <a:r>
              <a:rPr lang="de-DE" sz="2400" b="1" dirty="0" smtClean="0">
                <a:solidFill>
                  <a:schemeClr val="bg2"/>
                </a:solidFill>
              </a:rPr>
              <a:t>Organisationsprojekte sind nur erfolgreich </a:t>
            </a:r>
            <a:r>
              <a:rPr lang="de-DE" sz="2400" b="1" dirty="0" smtClean="0">
                <a:solidFill>
                  <a:schemeClr val="bg2"/>
                </a:solidFill>
              </a:rPr>
              <a:t>unter</a:t>
            </a:r>
            <a:r>
              <a:rPr lang="de-DE" sz="2400" b="1" dirty="0" smtClean="0">
                <a:solidFill>
                  <a:schemeClr val="bg2"/>
                </a:solidFill>
              </a:rPr>
              <a:t>	enger Einbindung der Mitarbeiter </a:t>
            </a:r>
          </a:p>
          <a:p>
            <a:endParaRPr lang="de-DE" sz="2400" dirty="0">
              <a:solidFill>
                <a:schemeClr val="bg1"/>
              </a:solidFill>
            </a:endParaRPr>
          </a:p>
          <a:p>
            <a:r>
              <a:rPr lang="de-DE" sz="2400" dirty="0">
                <a:solidFill>
                  <a:schemeClr val="bg1"/>
                </a:solidFill>
              </a:rPr>
              <a:t>► 	</a:t>
            </a:r>
            <a:r>
              <a:rPr lang="de-DE" sz="2400" b="1" dirty="0" smtClean="0">
                <a:solidFill>
                  <a:schemeClr val="bg2"/>
                </a:solidFill>
              </a:rPr>
              <a:t>Die Auswahl der Berater ist wichtig</a:t>
            </a:r>
          </a:p>
          <a:p>
            <a:endParaRPr lang="de-DE" sz="2400" dirty="0">
              <a:solidFill>
                <a:schemeClr val="bg1"/>
              </a:solidFill>
            </a:endParaRPr>
          </a:p>
          <a:p>
            <a:r>
              <a:rPr lang="de-DE" sz="2400" dirty="0">
                <a:solidFill>
                  <a:schemeClr val="bg1"/>
                </a:solidFill>
              </a:rPr>
              <a:t>► 	</a:t>
            </a:r>
            <a:r>
              <a:rPr lang="de-DE" sz="2400" b="1" dirty="0" smtClean="0">
                <a:solidFill>
                  <a:schemeClr val="bg2"/>
                </a:solidFill>
              </a:rPr>
              <a:t>Fehler zulassen</a:t>
            </a:r>
          </a:p>
          <a:p>
            <a:endParaRPr lang="de-DE" sz="2400" dirty="0">
              <a:solidFill>
                <a:schemeClr val="bg1"/>
              </a:solidFill>
            </a:endParaRPr>
          </a:p>
          <a:p>
            <a:r>
              <a:rPr lang="de-DE" sz="2400" dirty="0">
                <a:solidFill>
                  <a:schemeClr val="bg1"/>
                </a:solidFill>
              </a:rPr>
              <a:t>►	</a:t>
            </a:r>
            <a:r>
              <a:rPr lang="de-DE" sz="2400" b="1" dirty="0" smtClean="0">
                <a:solidFill>
                  <a:schemeClr val="bg2"/>
                </a:solidFill>
              </a:rPr>
              <a:t>„</a:t>
            </a:r>
            <a:r>
              <a:rPr lang="de-DE" sz="2400" b="1" dirty="0">
                <a:solidFill>
                  <a:schemeClr val="bg2"/>
                </a:solidFill>
              </a:rPr>
              <a:t>Der systemische Ansatz</a:t>
            </a:r>
            <a:r>
              <a:rPr lang="de-DE" sz="2400" b="1" dirty="0" smtClean="0">
                <a:solidFill>
                  <a:schemeClr val="bg2"/>
                </a:solidFill>
              </a:rPr>
              <a:t>“ funktioniert</a:t>
            </a:r>
          </a:p>
          <a:p>
            <a:endParaRPr lang="de-DE" sz="2400" dirty="0">
              <a:solidFill>
                <a:schemeClr val="bg1"/>
              </a:solidFill>
            </a:endParaRPr>
          </a:p>
          <a:p>
            <a:r>
              <a:rPr lang="de-DE" sz="2400" dirty="0">
                <a:solidFill>
                  <a:schemeClr val="bg1"/>
                </a:solidFill>
              </a:rPr>
              <a:t>►	</a:t>
            </a:r>
            <a:r>
              <a:rPr lang="de-DE" sz="2400" b="1" dirty="0" smtClean="0">
                <a:solidFill>
                  <a:schemeClr val="bg2"/>
                </a:solidFill>
              </a:rPr>
              <a:t>Nach dem Projekt ist vor dem Projekt</a:t>
            </a:r>
            <a:endParaRPr lang="de-DE" sz="2400" b="1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088332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Danke für die Aufmerksamkeit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 smtClean="0"/>
              <a:t>27.09.2016</a:t>
            </a:r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DE" smtClean="0"/>
              <a:t>AGW-Arbeitkreis 26./27.09.2016 Personal und Organisation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CCA07FD-339C-4586-B245-2264320BC1E5}" type="slidenum">
              <a:rPr lang="de-DE" smtClean="0"/>
              <a:pPr/>
              <a:t>21</a:t>
            </a:fld>
            <a:endParaRPr lang="de-DE"/>
          </a:p>
        </p:txBody>
      </p:sp>
      <p:sp>
        <p:nvSpPr>
          <p:cNvPr id="7" name="Textfeld 6"/>
          <p:cNvSpPr txBox="1"/>
          <p:nvPr/>
        </p:nvSpPr>
        <p:spPr>
          <a:xfrm>
            <a:off x="2943225" y="2571750"/>
            <a:ext cx="33242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4800" dirty="0" smtClean="0">
                <a:solidFill>
                  <a:schemeClr val="bg1"/>
                </a:solidFill>
              </a:rPr>
              <a:t>FRAGEN?</a:t>
            </a:r>
          </a:p>
        </p:txBody>
      </p:sp>
    </p:spTree>
    <p:extLst>
      <p:ext uri="{BB962C8B-B14F-4D97-AF65-F5344CB8AC3E}">
        <p14:creationId xmlns:p14="http://schemas.microsoft.com/office/powerpoint/2010/main" val="3934351889"/>
      </p:ext>
    </p:extLst>
  </p:cSld>
  <p:clrMapOvr>
    <a:masterClrMapping/>
  </p:clrMapOvr>
</p:sld>
</file>

<file path=ppt/theme/theme1.xml><?xml version="1.0" encoding="utf-8"?>
<a:theme xmlns:a="http://schemas.openxmlformats.org/drawingml/2006/main" name="VBW-Präsentation_Vorträge_2016">
  <a:themeElements>
    <a:clrScheme name="VBW">
      <a:dk1>
        <a:srgbClr val="000000"/>
      </a:dk1>
      <a:lt1>
        <a:srgbClr val="FFFFFF"/>
      </a:lt1>
      <a:dk2>
        <a:srgbClr val="00A0A1"/>
      </a:dk2>
      <a:lt2>
        <a:srgbClr val="C7C7C7"/>
      </a:lt2>
      <a:accent1>
        <a:srgbClr val="00A0A1"/>
      </a:accent1>
      <a:accent2>
        <a:srgbClr val="CAE7E8"/>
      </a:accent2>
      <a:accent3>
        <a:srgbClr val="E5F2F0"/>
      </a:accent3>
      <a:accent4>
        <a:srgbClr val="D9D9D9"/>
      </a:accent4>
      <a:accent5>
        <a:srgbClr val="FFCAAA"/>
      </a:accent5>
      <a:accent6>
        <a:srgbClr val="0066CC"/>
      </a:accent6>
      <a:hlink>
        <a:srgbClr val="00A0A1"/>
      </a:hlink>
      <a:folHlink>
        <a:srgbClr val="5F5F5F"/>
      </a:folHlink>
    </a:clrScheme>
    <a:fontScheme name="VBW-Präsentation_Tes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9525" cap="flat" cmpd="sng" algn="ctr">
          <a:solidFill>
            <a:srgbClr val="C7C7C7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rtlCol="0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 typeface="Wingdings 3" pitchFamily="18" charset="2"/>
          <a:buNone/>
          <a:tabLst/>
          <a:defRPr kumimoji="0" sz="14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 typeface="Wingdings 3" pitchFamily="18" charset="2"/>
          <a:buNone/>
          <a:tabLst/>
          <a:defRPr kumimoji="0" lang="de-DE" sz="14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charset="0"/>
          </a:defRPr>
        </a:defPPr>
      </a:lstStyle>
    </a:lnDef>
    <a:txDef>
      <a:spPr>
        <a:noFill/>
      </a:spPr>
      <a:bodyPr wrap="none" rtlCol="0">
        <a:spAutoFit/>
      </a:bodyPr>
      <a:lstStyle>
        <a:defPPr>
          <a:defRPr dirty="0" smtClean="0"/>
        </a:defPPr>
      </a:lstStyle>
    </a:txDef>
  </a:objectDefaults>
  <a:extraClrSchemeLst>
    <a:extraClrScheme>
      <a:clrScheme name="VBW-Präsentation_Test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BW-Präsentation_Test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BW-Präsentation_Test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BW-Präsentation_Test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BW-Präsentation_Tes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BW-Präsentation_Tes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BW-Präsentation_Tes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VBW-Präsentation_Vorträge_2016_100J</Template>
  <TotalTime>0</TotalTime>
  <Words>526</Words>
  <Application>Microsoft Office PowerPoint</Application>
  <PresentationFormat>Bildschirmpräsentation (4:3)</PresentationFormat>
  <Paragraphs>255</Paragraphs>
  <Slides>21</Slides>
  <Notes>3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21</vt:i4>
      </vt:variant>
    </vt:vector>
  </HeadingPairs>
  <TitlesOfParts>
    <vt:vector size="28" baseType="lpstr">
      <vt:lpstr>Arial</vt:lpstr>
      <vt:lpstr>Calibri</vt:lpstr>
      <vt:lpstr>Fakt Pro Bln</vt:lpstr>
      <vt:lpstr>Times New Roman</vt:lpstr>
      <vt:lpstr>Wingdings</vt:lpstr>
      <vt:lpstr>Wingdings 3</vt:lpstr>
      <vt:lpstr>VBW-Präsentation_Vorträge_2016</vt:lpstr>
      <vt:lpstr>Neuorganisation der Abteilung Standort- und Objektmanagement</vt:lpstr>
      <vt:lpstr>Zur Person</vt:lpstr>
      <vt:lpstr>KURZUM</vt:lpstr>
      <vt:lpstr>These / Erfahrung</vt:lpstr>
      <vt:lpstr>Ein Blick Zurück</vt:lpstr>
      <vt:lpstr>Ein Blick Zurück</vt:lpstr>
      <vt:lpstr>Das Hamsterrad</vt:lpstr>
      <vt:lpstr>Relaunch</vt:lpstr>
      <vt:lpstr>Das Projekt</vt:lpstr>
      <vt:lpstr>Das Projekt</vt:lpstr>
      <vt:lpstr>Projektverlauf</vt:lpstr>
      <vt:lpstr>PowerPoint-Präsentation</vt:lpstr>
      <vt:lpstr>PowerPoint-Präsentation</vt:lpstr>
      <vt:lpstr>PowerPoint-Präsentation</vt:lpstr>
      <vt:lpstr>PowerPoint-Präsentation</vt:lpstr>
      <vt:lpstr>Projektleiterschulung</vt:lpstr>
      <vt:lpstr>PowerPoint-Präsentation</vt:lpstr>
      <vt:lpstr>Phasen des Wandels</vt:lpstr>
      <vt:lpstr>Das Neue Organigramm</vt:lpstr>
      <vt:lpstr>Fazit</vt:lpstr>
      <vt:lpstr>Danke für die Aufmerksamkeit</vt:lpstr>
    </vt:vector>
  </TitlesOfParts>
  <Company>VBW BAUEN UND WOHNEN GMBH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Neuorganisation der Abteilung Standort- und Objektmanagement</dc:title>
  <dc:creator>Backwinkel</dc:creator>
  <cp:lastModifiedBy>Backwinkel</cp:lastModifiedBy>
  <cp:revision>24</cp:revision>
  <dcterms:created xsi:type="dcterms:W3CDTF">2016-09-20T19:29:16Z</dcterms:created>
  <dcterms:modified xsi:type="dcterms:W3CDTF">2016-09-27T04:52:57Z</dcterms:modified>
</cp:coreProperties>
</file>