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63" r:id="rId2"/>
    <p:sldId id="280" r:id="rId3"/>
    <p:sldId id="331" r:id="rId4"/>
    <p:sldId id="298" r:id="rId5"/>
    <p:sldId id="332" r:id="rId6"/>
    <p:sldId id="301" r:id="rId7"/>
    <p:sldId id="333" r:id="rId8"/>
    <p:sldId id="319" r:id="rId9"/>
    <p:sldId id="347" r:id="rId10"/>
    <p:sldId id="348" r:id="rId11"/>
    <p:sldId id="349" r:id="rId12"/>
    <p:sldId id="353" r:id="rId13"/>
    <p:sldId id="337" r:id="rId14"/>
    <p:sldId id="320" r:id="rId15"/>
    <p:sldId id="338" r:id="rId16"/>
    <p:sldId id="334" r:id="rId17"/>
    <p:sldId id="343" r:id="rId18"/>
    <p:sldId id="344" r:id="rId19"/>
    <p:sldId id="345" r:id="rId20"/>
    <p:sldId id="346" r:id="rId21"/>
    <p:sldId id="339" r:id="rId22"/>
    <p:sldId id="355" r:id="rId23"/>
    <p:sldId id="356" r:id="rId24"/>
    <p:sldId id="358" r:id="rId25"/>
    <p:sldId id="357" r:id="rId26"/>
    <p:sldId id="359" r:id="rId27"/>
    <p:sldId id="340" r:id="rId28"/>
    <p:sldId id="290" r:id="rId29"/>
  </p:sldIdLst>
  <p:sldSz cx="9144000" cy="6858000" type="screen4x3"/>
  <p:notesSz cx="6669088" cy="987266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57">
          <p15:clr>
            <a:srgbClr val="A4A3A4"/>
          </p15:clr>
        </p15:guide>
        <p15:guide id="2" pos="5658">
          <p15:clr>
            <a:srgbClr val="A4A3A4"/>
          </p15:clr>
        </p15:guide>
        <p15:guide id="3" pos="102">
          <p15:clr>
            <a:srgbClr val="A4A3A4"/>
          </p15:clr>
        </p15:guide>
        <p15:guide id="4" pos="45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6028"/>
    <a:srgbClr val="000000"/>
    <a:srgbClr val="00509F"/>
    <a:srgbClr val="5F5F5F"/>
    <a:srgbClr val="008000"/>
    <a:srgbClr val="66CCFF"/>
    <a:srgbClr val="33CCFF"/>
    <a:srgbClr val="C2CDE3"/>
    <a:srgbClr val="00CC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0" autoAdjust="0"/>
    <p:restoredTop sz="90698" autoAdjust="0"/>
  </p:normalViewPr>
  <p:slideViewPr>
    <p:cSldViewPr>
      <p:cViewPr varScale="1">
        <p:scale>
          <a:sx n="116" d="100"/>
          <a:sy n="116" d="100"/>
        </p:scale>
        <p:origin x="1548" y="114"/>
      </p:cViewPr>
      <p:guideLst>
        <p:guide orient="horz" pos="657"/>
        <p:guide pos="5658"/>
        <p:guide pos="102"/>
        <p:guide pos="45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2995" y="67"/>
      </p:cViewPr>
      <p:guideLst>
        <p:guide orient="horz" pos="3110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4"/>
            <a:ext cx="2888646" cy="493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30" tIns="45366" rIns="90730" bIns="45366" numCol="1" anchor="t" anchorCtr="0" compatLnSpc="1">
            <a:prstTxWarp prst="textNoShape">
              <a:avLst/>
            </a:prstTxWarp>
          </a:bodyPr>
          <a:lstStyle>
            <a:lvl1pPr defTabSz="907623" eaLnBrk="1" hangingPunct="1">
              <a:defRPr sz="1200" smtClean="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952" y="4"/>
            <a:ext cx="2888646" cy="493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30" tIns="45366" rIns="90730" bIns="45366" numCol="1" anchor="t" anchorCtr="0" compatLnSpc="1">
            <a:prstTxWarp prst="textNoShape">
              <a:avLst/>
            </a:prstTxWarp>
          </a:bodyPr>
          <a:lstStyle>
            <a:lvl1pPr algn="r" defTabSz="907623" eaLnBrk="1" hangingPunct="1">
              <a:defRPr sz="1200" smtClean="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8038"/>
            <a:ext cx="2888646" cy="493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30" tIns="45366" rIns="90730" bIns="45366" numCol="1" anchor="b" anchorCtr="0" compatLnSpc="1">
            <a:prstTxWarp prst="textNoShape">
              <a:avLst/>
            </a:prstTxWarp>
          </a:bodyPr>
          <a:lstStyle>
            <a:lvl1pPr defTabSz="907623" eaLnBrk="1" hangingPunct="1">
              <a:defRPr sz="1200" smtClean="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952" y="9378038"/>
            <a:ext cx="2888646" cy="493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30" tIns="45366" rIns="90730" bIns="45366" numCol="1" anchor="b" anchorCtr="0" compatLnSpc="1">
            <a:prstTxWarp prst="textNoShape">
              <a:avLst/>
            </a:prstTxWarp>
          </a:bodyPr>
          <a:lstStyle>
            <a:lvl1pPr algn="r" defTabSz="907623" eaLnBrk="1" hangingPunct="1">
              <a:defRPr sz="1200" smtClean="0"/>
            </a:lvl1pPr>
          </a:lstStyle>
          <a:p>
            <a:pPr>
              <a:defRPr/>
            </a:pPr>
            <a:fld id="{D3195B0E-C2EB-4DDA-8297-D159BE3192E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880500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4"/>
            <a:ext cx="2888646" cy="493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30" tIns="45366" rIns="90730" bIns="45366" numCol="1" anchor="t" anchorCtr="0" compatLnSpc="1">
            <a:prstTxWarp prst="textNoShape">
              <a:avLst/>
            </a:prstTxWarp>
          </a:bodyPr>
          <a:lstStyle>
            <a:lvl1pPr defTabSz="907623" eaLnBrk="1" hangingPunct="1">
              <a:defRPr sz="1200" smtClean="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952" y="4"/>
            <a:ext cx="2888646" cy="493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30" tIns="45366" rIns="90730" bIns="45366" numCol="1" anchor="t" anchorCtr="0" compatLnSpc="1">
            <a:prstTxWarp prst="textNoShape">
              <a:avLst/>
            </a:prstTxWarp>
          </a:bodyPr>
          <a:lstStyle>
            <a:lvl1pPr algn="r" defTabSz="907623" eaLnBrk="1" hangingPunct="1">
              <a:defRPr sz="1200" smtClean="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6775" y="741363"/>
            <a:ext cx="4935538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612" y="4690549"/>
            <a:ext cx="5335868" cy="444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30" tIns="45366" rIns="90730" bIns="453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 smtClean="0"/>
              <a:t>Textmasterformate durch Klicken bearbeiten</a:t>
            </a:r>
          </a:p>
          <a:p>
            <a:pPr lvl="1"/>
            <a:r>
              <a:rPr lang="de-DE" altLang="de-DE" noProof="0" smtClean="0"/>
              <a:t>Zweite Ebene</a:t>
            </a:r>
          </a:p>
          <a:p>
            <a:pPr lvl="2"/>
            <a:r>
              <a:rPr lang="de-DE" altLang="de-DE" noProof="0" smtClean="0"/>
              <a:t>Dritte Ebene</a:t>
            </a:r>
          </a:p>
          <a:p>
            <a:pPr lvl="3"/>
            <a:r>
              <a:rPr lang="de-DE" altLang="de-DE" noProof="0" smtClean="0"/>
              <a:t>Vierte Ebene</a:t>
            </a:r>
          </a:p>
          <a:p>
            <a:pPr lvl="4"/>
            <a:r>
              <a:rPr lang="de-DE" altLang="de-DE" noProof="0" smtClean="0"/>
              <a:t>Fünfte Ebene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038"/>
            <a:ext cx="2888646" cy="493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30" tIns="45366" rIns="90730" bIns="45366" numCol="1" anchor="b" anchorCtr="0" compatLnSpc="1">
            <a:prstTxWarp prst="textNoShape">
              <a:avLst/>
            </a:prstTxWarp>
          </a:bodyPr>
          <a:lstStyle>
            <a:lvl1pPr defTabSz="907623" eaLnBrk="1" hangingPunct="1">
              <a:defRPr sz="1200" smtClean="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952" y="9378038"/>
            <a:ext cx="2888646" cy="493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30" tIns="45366" rIns="90730" bIns="45366" numCol="1" anchor="b" anchorCtr="0" compatLnSpc="1">
            <a:prstTxWarp prst="textNoShape">
              <a:avLst/>
            </a:prstTxWarp>
          </a:bodyPr>
          <a:lstStyle>
            <a:lvl1pPr algn="r" defTabSz="907623" eaLnBrk="1" hangingPunct="1">
              <a:defRPr sz="1200" smtClean="0"/>
            </a:lvl1pPr>
          </a:lstStyle>
          <a:p>
            <a:pPr>
              <a:defRPr/>
            </a:pPr>
            <a:fld id="{795B0ED4-1BA7-451C-B577-7927C517766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385487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5B0ED4-1BA7-451C-B577-7927C5177663}" type="slidenum">
              <a:rPr lang="de-DE" altLang="de-DE" smtClean="0"/>
              <a:pPr>
                <a:defRPr/>
              </a:pPr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34809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179388"/>
          </a:xfrm>
          <a:prstGeom prst="rect">
            <a:avLst/>
          </a:prstGeom>
          <a:solidFill>
            <a:srgbClr val="246028"/>
          </a:solidFill>
          <a:ln>
            <a:noFill/>
          </a:ln>
          <a:effectLst/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0" y="2586856"/>
            <a:ext cx="9144000" cy="16480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3" name="Rectangle 19"/>
          <p:cNvSpPr>
            <a:spLocks noChangeArrowheads="1"/>
          </p:cNvSpPr>
          <p:nvPr/>
        </p:nvSpPr>
        <p:spPr bwMode="auto">
          <a:xfrm>
            <a:off x="-2644" y="6497638"/>
            <a:ext cx="9144000" cy="360362"/>
          </a:xfrm>
          <a:prstGeom prst="rect">
            <a:avLst/>
          </a:prstGeom>
          <a:solidFill>
            <a:srgbClr val="246028"/>
          </a:solidFill>
          <a:ln>
            <a:noFill/>
          </a:ln>
          <a:effectLst/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107" name="Rectangle 35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2730872"/>
            <a:ext cx="8534400" cy="385762"/>
          </a:xfrm>
        </p:spPr>
        <p:txBody>
          <a:bodyPr/>
          <a:lstStyle>
            <a:lvl1pPr>
              <a:defRPr sz="2000">
                <a:solidFill>
                  <a:srgbClr val="246028"/>
                </a:solidFill>
              </a:defRPr>
            </a:lvl1pPr>
          </a:lstStyle>
          <a:p>
            <a:pPr lvl="0"/>
            <a:r>
              <a:rPr lang="de-DE" altLang="de-DE" noProof="0" smtClean="0"/>
              <a:t>Titelmasterformat durch Klicken bearbeiten</a:t>
            </a:r>
          </a:p>
        </p:txBody>
      </p:sp>
      <p:sp>
        <p:nvSpPr>
          <p:cNvPr id="3108" name="Rectangle 3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600" y="3307134"/>
            <a:ext cx="8534400" cy="769938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rgbClr val="246028"/>
                </a:solidFill>
              </a:defRPr>
            </a:lvl1pPr>
          </a:lstStyle>
          <a:p>
            <a:pPr lvl="0"/>
            <a:r>
              <a:rPr lang="de-DE" altLang="de-DE" noProof="0" smtClean="0"/>
              <a:t>Formatvorlage des Untertitelmasters durch Klicken bearbeiten</a:t>
            </a:r>
          </a:p>
        </p:txBody>
      </p:sp>
      <p:grpSp>
        <p:nvGrpSpPr>
          <p:cNvPr id="17" name="Gruppieren 16"/>
          <p:cNvGrpSpPr/>
          <p:nvPr userDrawn="1"/>
        </p:nvGrpSpPr>
        <p:grpSpPr>
          <a:xfrm>
            <a:off x="2071858" y="1343090"/>
            <a:ext cx="4300342" cy="861774"/>
            <a:chOff x="2209375" y="1616630"/>
            <a:chExt cx="4300342" cy="861774"/>
          </a:xfrm>
        </p:grpSpPr>
        <p:sp>
          <p:nvSpPr>
            <p:cNvPr id="2" name="Textfeld 1"/>
            <p:cNvSpPr txBox="1"/>
            <p:nvPr userDrawn="1"/>
          </p:nvSpPr>
          <p:spPr>
            <a:xfrm>
              <a:off x="2209375" y="1632019"/>
              <a:ext cx="257435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1600" dirty="0" smtClean="0">
                  <a:solidFill>
                    <a:srgbClr val="000000"/>
                  </a:solidFill>
                  <a:latin typeface="Calibri Light" panose="020F0302020204030204" pitchFamily="34" charset="0"/>
                </a:rPr>
                <a:t>ARBEITSGEMEINSCHAFT</a:t>
              </a:r>
            </a:p>
            <a:p>
              <a:pPr algn="r"/>
              <a:r>
                <a:rPr lang="de-DE" sz="1600" dirty="0" smtClean="0">
                  <a:solidFill>
                    <a:srgbClr val="000000"/>
                  </a:solidFill>
                  <a:latin typeface="Calibri Light" panose="020F0302020204030204" pitchFamily="34" charset="0"/>
                </a:rPr>
                <a:t>GROSSER</a:t>
              </a:r>
            </a:p>
            <a:p>
              <a:pPr algn="r"/>
              <a:r>
                <a:rPr lang="de-DE" sz="1600" dirty="0" smtClean="0">
                  <a:solidFill>
                    <a:srgbClr val="000000"/>
                  </a:solidFill>
                  <a:latin typeface="Calibri Light" panose="020F0302020204030204" pitchFamily="34" charset="0"/>
                </a:rPr>
                <a:t>WOHNUNGSUNTERNEHMEN</a:t>
              </a:r>
              <a:endParaRPr lang="de-DE" sz="1600" dirty="0">
                <a:solidFill>
                  <a:srgbClr val="000000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16" name="Textfeld 15"/>
            <p:cNvSpPr txBox="1"/>
            <p:nvPr userDrawn="1"/>
          </p:nvSpPr>
          <p:spPr>
            <a:xfrm>
              <a:off x="5004048" y="1616630"/>
              <a:ext cx="1505669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5000" dirty="0" smtClean="0">
                  <a:solidFill>
                    <a:srgbClr val="246028"/>
                  </a:solidFill>
                  <a:latin typeface="Calibri Light" panose="020F0302020204030204" pitchFamily="34" charset="0"/>
                </a:rPr>
                <a:t>AGW</a:t>
              </a:r>
              <a:endParaRPr lang="de-DE" sz="5000" dirty="0">
                <a:solidFill>
                  <a:srgbClr val="246028"/>
                </a:solidFill>
                <a:latin typeface="Calibri Light" panose="020F0302020204030204" pitchFamily="34" charset="0"/>
              </a:endParaRPr>
            </a:p>
          </p:txBody>
        </p:sp>
        <p:cxnSp>
          <p:nvCxnSpPr>
            <p:cNvPr id="15" name="Gerader Verbinder 14"/>
            <p:cNvCxnSpPr/>
            <p:nvPr userDrawn="1"/>
          </p:nvCxnSpPr>
          <p:spPr bwMode="auto">
            <a:xfrm>
              <a:off x="4893891" y="1689087"/>
              <a:ext cx="0" cy="716861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rgbClr val="246028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18" name="Grafik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1891" y="4398134"/>
            <a:ext cx="757213" cy="1936252"/>
          </a:xfrm>
          <a:prstGeom prst="rect">
            <a:avLst/>
          </a:prstGeom>
          <a:ln w="9525">
            <a:solidFill>
              <a:srgbClr val="246028"/>
            </a:solidFill>
          </a:ln>
        </p:spPr>
      </p:pic>
      <p:pic>
        <p:nvPicPr>
          <p:cNvPr id="19" name="Grafik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65956" y="4398134"/>
            <a:ext cx="757213" cy="1936252"/>
          </a:xfrm>
          <a:prstGeom prst="rect">
            <a:avLst/>
          </a:prstGeom>
          <a:ln w="9525">
            <a:solidFill>
              <a:srgbClr val="246028"/>
            </a:solidFill>
          </a:ln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20021" y="4398134"/>
            <a:ext cx="757213" cy="1936252"/>
          </a:xfrm>
          <a:prstGeom prst="rect">
            <a:avLst/>
          </a:prstGeom>
          <a:ln w="9525">
            <a:solidFill>
              <a:srgbClr val="246028"/>
            </a:solidFill>
          </a:ln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74086" y="4398134"/>
            <a:ext cx="757213" cy="1936252"/>
          </a:xfrm>
          <a:prstGeom prst="rect">
            <a:avLst/>
          </a:prstGeom>
          <a:ln w="9525">
            <a:solidFill>
              <a:srgbClr val="246028"/>
            </a:solidFill>
          </a:ln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28151" y="4398134"/>
            <a:ext cx="757213" cy="1936252"/>
          </a:xfrm>
          <a:prstGeom prst="rect">
            <a:avLst/>
          </a:prstGeom>
          <a:ln w="9525">
            <a:solidFill>
              <a:srgbClr val="246028"/>
            </a:solidFill>
          </a:ln>
        </p:spPr>
      </p:pic>
      <p:pic>
        <p:nvPicPr>
          <p:cNvPr id="23" name="Grafik 2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82216" y="4398134"/>
            <a:ext cx="757213" cy="1936252"/>
          </a:xfrm>
          <a:prstGeom prst="rect">
            <a:avLst/>
          </a:prstGeom>
          <a:ln w="9525">
            <a:solidFill>
              <a:srgbClr val="246028"/>
            </a:solidFill>
          </a:ln>
        </p:spPr>
      </p:pic>
      <p:pic>
        <p:nvPicPr>
          <p:cNvPr id="24" name="Grafik 23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36281" y="4398134"/>
            <a:ext cx="757213" cy="1936252"/>
          </a:xfrm>
          <a:prstGeom prst="rect">
            <a:avLst/>
          </a:prstGeom>
          <a:ln w="9525">
            <a:solidFill>
              <a:srgbClr val="246028"/>
            </a:solidFill>
          </a:ln>
        </p:spPr>
      </p:pic>
      <p:pic>
        <p:nvPicPr>
          <p:cNvPr id="25" name="Grafik 2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90346" y="4398134"/>
            <a:ext cx="757213" cy="1936252"/>
          </a:xfrm>
          <a:prstGeom prst="rect">
            <a:avLst/>
          </a:prstGeom>
          <a:ln w="9525">
            <a:solidFill>
              <a:srgbClr val="246028"/>
            </a:solidFill>
          </a:ln>
        </p:spPr>
      </p:pic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44408" y="4398134"/>
            <a:ext cx="757213" cy="1936252"/>
          </a:xfrm>
          <a:prstGeom prst="rect">
            <a:avLst/>
          </a:prstGeom>
          <a:ln w="9525">
            <a:solidFill>
              <a:srgbClr val="246028"/>
            </a:solidFill>
          </a:ln>
        </p:spPr>
      </p:pic>
    </p:spTree>
    <p:extLst>
      <p:ext uri="{BB962C8B-B14F-4D97-AF65-F5344CB8AC3E}">
        <p14:creationId xmlns:p14="http://schemas.microsoft.com/office/powerpoint/2010/main" val="80686662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161925" y="6620921"/>
            <a:ext cx="395288" cy="215900"/>
          </a:xfrm>
        </p:spPr>
        <p:txBody>
          <a:bodyPr/>
          <a:lstStyle/>
          <a:p>
            <a:pPr>
              <a:defRPr/>
            </a:pPr>
            <a:fld id="{C397575F-EDA5-48C9-92C9-4D762CE1F289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87375" y="6620921"/>
            <a:ext cx="7700963" cy="215900"/>
          </a:xfrm>
        </p:spPr>
        <p:txBody>
          <a:bodyPr/>
          <a:lstStyle/>
          <a:p>
            <a:pPr>
              <a:defRPr/>
            </a:pPr>
            <a:r>
              <a:rPr lang="de-DE" altLang="de-DE" smtClean="0"/>
              <a:t>Vortragsthema, Datum, Ersteller</a:t>
            </a:r>
            <a:endParaRPr lang="de-DE" altLang="de-DE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61925" y="1042988"/>
            <a:ext cx="88201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Clr>
                <a:schemeClr val="bg1">
                  <a:lumMod val="65000"/>
                </a:schemeClr>
              </a:buClr>
              <a:defRPr>
                <a:solidFill>
                  <a:srgbClr val="246028"/>
                </a:solidFill>
              </a:defRPr>
            </a:lvl1pPr>
            <a:lvl2pPr>
              <a:buClr>
                <a:schemeClr val="bg1">
                  <a:lumMod val="65000"/>
                </a:schemeClr>
              </a:buClr>
              <a:defRPr>
                <a:solidFill>
                  <a:srgbClr val="246028"/>
                </a:solidFill>
              </a:defRPr>
            </a:lvl2pPr>
            <a:lvl3pPr>
              <a:buClr>
                <a:schemeClr val="bg1">
                  <a:lumMod val="65000"/>
                </a:schemeClr>
              </a:buClr>
              <a:defRPr>
                <a:solidFill>
                  <a:srgbClr val="246028"/>
                </a:solidFill>
              </a:defRPr>
            </a:lvl3pPr>
          </a:lstStyle>
          <a:p>
            <a:pPr lvl="0"/>
            <a:r>
              <a:rPr lang="de-DE" altLang="de-DE" dirty="0" smtClean="0"/>
              <a:t>Textmasterformate durch Klicken bearbeiten</a:t>
            </a:r>
          </a:p>
          <a:p>
            <a:pPr lvl="1"/>
            <a:r>
              <a:rPr lang="de-DE" altLang="de-DE" dirty="0" smtClean="0"/>
              <a:t>Zweite Ebene</a:t>
            </a:r>
          </a:p>
          <a:p>
            <a:pPr lvl="2"/>
            <a:r>
              <a:rPr lang="de-DE" altLang="de-DE" dirty="0" smtClean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22220678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 bwMode="auto">
          <a:xfrm>
            <a:off x="107504" y="828245"/>
            <a:ext cx="8928992" cy="20627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161925" y="6617553"/>
            <a:ext cx="395288" cy="215900"/>
          </a:xfrm>
        </p:spPr>
        <p:txBody>
          <a:bodyPr/>
          <a:lstStyle/>
          <a:p>
            <a:pPr>
              <a:defRPr/>
            </a:pPr>
            <a:fld id="{C397575F-EDA5-48C9-92C9-4D762CE1F289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87375" y="6617553"/>
            <a:ext cx="7700963" cy="215900"/>
          </a:xfrm>
        </p:spPr>
        <p:txBody>
          <a:bodyPr/>
          <a:lstStyle/>
          <a:p>
            <a:pPr>
              <a:defRPr/>
            </a:pPr>
            <a:r>
              <a:rPr lang="de-DE" altLang="de-DE" smtClean="0"/>
              <a:t>Vortragsthema, Datum, Ersteller</a:t>
            </a:r>
            <a:endParaRPr lang="de-DE" altLang="de-DE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61925" y="1042988"/>
            <a:ext cx="88201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defRPr lang="de-DE" altLang="de-DE" sz="2000" kern="1200" dirty="0" smtClean="0">
                <a:solidFill>
                  <a:srgbClr val="246028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defRPr lang="de-DE" altLang="de-DE" sz="2000" kern="1200" dirty="0" smtClean="0">
                <a:solidFill>
                  <a:srgbClr val="246028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defRPr lang="de-DE" altLang="de-DE" sz="2000" kern="1200" dirty="0" smtClean="0">
                <a:solidFill>
                  <a:srgbClr val="246028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de-DE" altLang="de-DE" dirty="0" smtClean="0"/>
              <a:t>Textmasterformate durch Klicken bearbeiten</a:t>
            </a:r>
          </a:p>
          <a:p>
            <a:pPr lvl="1"/>
            <a:r>
              <a:rPr lang="de-DE" altLang="de-DE" dirty="0" smtClean="0"/>
              <a:t>Zweite Ebene</a:t>
            </a:r>
          </a:p>
          <a:p>
            <a:pPr lvl="2"/>
            <a:r>
              <a:rPr lang="de-DE" altLang="de-DE" dirty="0" smtClean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10669240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3513" y="431800"/>
            <a:ext cx="687705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1925" y="1042988"/>
            <a:ext cx="88201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smtClean="0"/>
              <a:t>Textmasterformate durch Klicken bearbeiten</a:t>
            </a:r>
          </a:p>
          <a:p>
            <a:pPr lvl="1"/>
            <a:r>
              <a:rPr lang="de-DE" altLang="de-DE" dirty="0" smtClean="0"/>
              <a:t>Zweite Ebene</a:t>
            </a:r>
          </a:p>
          <a:p>
            <a:pPr lvl="2"/>
            <a:r>
              <a:rPr lang="de-DE" altLang="de-DE" dirty="0" smtClean="0"/>
              <a:t>Dritte Ebene</a:t>
            </a:r>
          </a:p>
        </p:txBody>
      </p:sp>
      <p:grpSp>
        <p:nvGrpSpPr>
          <p:cNvPr id="1028" name="Group 49"/>
          <p:cNvGrpSpPr>
            <a:grpSpLocks/>
          </p:cNvGrpSpPr>
          <p:nvPr/>
        </p:nvGrpSpPr>
        <p:grpSpPr bwMode="auto">
          <a:xfrm>
            <a:off x="0" y="6497638"/>
            <a:ext cx="9144000" cy="360362"/>
            <a:chOff x="0" y="4093"/>
            <a:chExt cx="5760" cy="227"/>
          </a:xfrm>
        </p:grpSpPr>
        <p:sp>
          <p:nvSpPr>
            <p:cNvPr id="1033" name="Rectangle 28"/>
            <p:cNvSpPr>
              <a:spLocks noChangeArrowheads="1"/>
            </p:cNvSpPr>
            <p:nvPr userDrawn="1"/>
          </p:nvSpPr>
          <p:spPr bwMode="auto">
            <a:xfrm>
              <a:off x="0" y="4093"/>
              <a:ext cx="5760" cy="22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grpSp>
          <p:nvGrpSpPr>
            <p:cNvPr id="1034" name="Group 47"/>
            <p:cNvGrpSpPr>
              <a:grpSpLocks/>
            </p:cNvGrpSpPr>
            <p:nvPr userDrawn="1"/>
          </p:nvGrpSpPr>
          <p:grpSpPr bwMode="auto">
            <a:xfrm>
              <a:off x="5227" y="4161"/>
              <a:ext cx="427" cy="91"/>
              <a:chOff x="5227" y="4179"/>
              <a:chExt cx="427" cy="91"/>
            </a:xfrm>
          </p:grpSpPr>
          <p:sp>
            <p:nvSpPr>
              <p:cNvPr id="1035" name="AutoShape 30">
                <a:hlinkClick r:id="" action="ppaction://hlinkshowjump?jump=firstslide" highlightClick="1"/>
              </p:cNvPr>
              <p:cNvSpPr>
                <a:spLocks noChangeAspect="1" noChangeArrowheads="1"/>
              </p:cNvSpPr>
              <p:nvPr userDrawn="1"/>
            </p:nvSpPr>
            <p:spPr bwMode="auto">
              <a:xfrm>
                <a:off x="5227" y="4179"/>
                <a:ext cx="91" cy="91"/>
              </a:xfrm>
              <a:prstGeom prst="actionButtonBeginning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  <p:sp>
            <p:nvSpPr>
              <p:cNvPr id="1036" name="AutoShape 31">
                <a:hlinkClick r:id="" action="ppaction://hlinkshowjump?jump=previousslide" highlightClick="1"/>
              </p:cNvPr>
              <p:cNvSpPr>
                <a:spLocks noChangeAspect="1" noChangeArrowheads="1"/>
              </p:cNvSpPr>
              <p:nvPr userDrawn="1"/>
            </p:nvSpPr>
            <p:spPr bwMode="auto">
              <a:xfrm>
                <a:off x="5339" y="4179"/>
                <a:ext cx="91" cy="91"/>
              </a:xfrm>
              <a:prstGeom prst="actionButtonBackPrevious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  <p:sp>
            <p:nvSpPr>
              <p:cNvPr id="1037" name="AutoShape 32">
                <a:hlinkClick r:id="" action="ppaction://hlinkshowjump?jump=nextslide" highlightClick="1"/>
              </p:cNvPr>
              <p:cNvSpPr>
                <a:spLocks noChangeAspect="1" noChangeArrowheads="1"/>
              </p:cNvSpPr>
              <p:nvPr userDrawn="1"/>
            </p:nvSpPr>
            <p:spPr bwMode="auto">
              <a:xfrm>
                <a:off x="5451" y="4179"/>
                <a:ext cx="91" cy="90"/>
              </a:xfrm>
              <a:prstGeom prst="actionButtonForwardNext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  <p:sp>
            <p:nvSpPr>
              <p:cNvPr id="1038" name="AutoShape 33">
                <a:hlinkClick r:id="" action="ppaction://hlinkshowjump?jump=lastslide" highlightClick="1"/>
              </p:cNvPr>
              <p:cNvSpPr>
                <a:spLocks noChangeAspect="1" noChangeArrowheads="1"/>
              </p:cNvSpPr>
              <p:nvPr userDrawn="1"/>
            </p:nvSpPr>
            <p:spPr bwMode="auto">
              <a:xfrm>
                <a:off x="5563" y="4179"/>
                <a:ext cx="91" cy="91"/>
              </a:xfrm>
              <a:prstGeom prst="actionButtonEnd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</p:grpSp>
      </p:grpSp>
      <p:sp>
        <p:nvSpPr>
          <p:cNvPr id="1029" name="Rectangle 19"/>
          <p:cNvSpPr>
            <a:spLocks noChangeArrowheads="1"/>
          </p:cNvSpPr>
          <p:nvPr/>
        </p:nvSpPr>
        <p:spPr bwMode="auto">
          <a:xfrm>
            <a:off x="0" y="0"/>
            <a:ext cx="9144000" cy="179388"/>
          </a:xfrm>
          <a:prstGeom prst="rect">
            <a:avLst/>
          </a:prstGeom>
          <a:solidFill>
            <a:srgbClr val="246028"/>
          </a:solidFill>
          <a:ln>
            <a:noFill/>
          </a:ln>
          <a:effectLst/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61925" y="6570663"/>
            <a:ext cx="395288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C397575F-EDA5-48C9-92C9-4D762CE1F28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7375" y="6570663"/>
            <a:ext cx="7700963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de-DE" altLang="de-DE"/>
              <a:t>Vortragsthema, Datum, Ersteller</a:t>
            </a:r>
          </a:p>
        </p:txBody>
      </p:sp>
      <p:sp>
        <p:nvSpPr>
          <p:cNvPr id="16" name="Rectangle 19"/>
          <p:cNvSpPr>
            <a:spLocks noChangeArrowheads="1"/>
          </p:cNvSpPr>
          <p:nvPr userDrawn="1"/>
        </p:nvSpPr>
        <p:spPr bwMode="auto">
          <a:xfrm>
            <a:off x="0" y="6570662"/>
            <a:ext cx="9155111" cy="281175"/>
          </a:xfrm>
          <a:prstGeom prst="rect">
            <a:avLst/>
          </a:prstGeom>
          <a:solidFill>
            <a:srgbClr val="246028"/>
          </a:solidFill>
          <a:ln>
            <a:noFill/>
          </a:ln>
          <a:effectLst/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cxnSp>
        <p:nvCxnSpPr>
          <p:cNvPr id="5" name="Gerader Verbinder 4"/>
          <p:cNvCxnSpPr/>
          <p:nvPr userDrawn="1"/>
        </p:nvCxnSpPr>
        <p:spPr bwMode="auto">
          <a:xfrm>
            <a:off x="161925" y="942588"/>
            <a:ext cx="88138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24602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074515" y="374243"/>
            <a:ext cx="2049311" cy="598736"/>
          </a:xfrm>
          <a:prstGeom prst="rect">
            <a:avLst/>
          </a:prstGeom>
        </p:spPr>
      </p:pic>
      <p:sp>
        <p:nvSpPr>
          <p:cNvPr id="27" name="Rectangle 19"/>
          <p:cNvSpPr>
            <a:spLocks noChangeArrowheads="1"/>
          </p:cNvSpPr>
          <p:nvPr userDrawn="1"/>
        </p:nvSpPr>
        <p:spPr bwMode="auto">
          <a:xfrm>
            <a:off x="0" y="6508059"/>
            <a:ext cx="9144000" cy="656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4" name="Rectangle 19"/>
          <p:cNvSpPr>
            <a:spLocks noChangeArrowheads="1"/>
          </p:cNvSpPr>
          <p:nvPr userDrawn="1"/>
        </p:nvSpPr>
        <p:spPr bwMode="auto">
          <a:xfrm>
            <a:off x="0" y="6555032"/>
            <a:ext cx="9155111" cy="69564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5" name="Rectangle 19"/>
          <p:cNvSpPr>
            <a:spLocks noChangeArrowheads="1"/>
          </p:cNvSpPr>
          <p:nvPr userDrawn="1"/>
        </p:nvSpPr>
        <p:spPr bwMode="auto">
          <a:xfrm>
            <a:off x="0" y="6445801"/>
            <a:ext cx="9144000" cy="65644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ransition>
    <p:wip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rgbClr val="C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lang="de-DE" altLang="de-DE" sz="2000" kern="1200" dirty="0" smtClean="0">
          <a:solidFill>
            <a:srgbClr val="246028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>
            <a:lumMod val="65000"/>
          </a:schemeClr>
        </a:buClr>
        <a:buFont typeface="Courier New" panose="02070309020205020404" pitchFamily="49" charset="0"/>
        <a:buChar char="o"/>
        <a:defRPr lang="de-DE" altLang="de-DE" sz="2000" i="1" kern="1200" dirty="0" smtClean="0">
          <a:solidFill>
            <a:srgbClr val="246028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1">
            <a:lumMod val="65000"/>
          </a:schemeClr>
        </a:buClr>
        <a:buFont typeface="Wingdings" panose="05000000000000000000" pitchFamily="2" charset="2"/>
        <a:buChar char="§"/>
        <a:defRPr lang="de-DE" altLang="de-DE" sz="2000" i="1" kern="1200" dirty="0" smtClean="0">
          <a:solidFill>
            <a:srgbClr val="246028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9051B"/>
        </a:buClr>
        <a:buFont typeface="Wingdings" panose="05000000000000000000" pitchFamily="2" charset="2"/>
        <a:buChar char="n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9051B"/>
        </a:buClr>
        <a:buFont typeface="Wingdings" panose="05000000000000000000" pitchFamily="2" charset="2"/>
        <a:buChar char="n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Microsoft_Excel_97-2003-Arbeitsblatt1.xls"/><Relationship Id="rId5" Type="http://schemas.openxmlformats.org/officeDocument/2006/relationships/oleObject" Target="../embeddings/oleObject2.bin"/><Relationship Id="rId4" Type="http://schemas.openxmlformats.org/officeDocument/2006/relationships/image" Target="../media/image1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1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Microsoft_Excel_97-2003-Arbeitsblatt2.xls"/><Relationship Id="rId5" Type="http://schemas.openxmlformats.org/officeDocument/2006/relationships/oleObject" Target="../embeddings/oleObject4.bin"/><Relationship Id="rId4" Type="http://schemas.openxmlformats.org/officeDocument/2006/relationships/image" Target="../media/image15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730872"/>
            <a:ext cx="8534400" cy="698128"/>
          </a:xfrm>
        </p:spPr>
        <p:txBody>
          <a:bodyPr/>
          <a:lstStyle/>
          <a:p>
            <a:pPr eaLnBrk="1" hangingPunct="1"/>
            <a:r>
              <a:rPr lang="de-DE" altLang="de-DE" sz="2400" b="1" dirty="0" smtClean="0">
                <a:solidFill>
                  <a:srgbClr val="C00000"/>
                </a:solidFill>
              </a:rPr>
              <a:t>Frühjahrstagung der AGW</a:t>
            </a:r>
            <a:br>
              <a:rPr lang="de-DE" altLang="de-DE" sz="2400" b="1" dirty="0" smtClean="0">
                <a:solidFill>
                  <a:srgbClr val="C00000"/>
                </a:solidFill>
              </a:rPr>
            </a:br>
            <a:r>
              <a:rPr lang="de-DE" altLang="de-DE" sz="2400" dirty="0" smtClean="0">
                <a:solidFill>
                  <a:srgbClr val="C00000"/>
                </a:solidFill>
              </a:rPr>
              <a:t>Regularien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3501008"/>
            <a:ext cx="8534400" cy="625922"/>
          </a:xfrm>
        </p:spPr>
        <p:txBody>
          <a:bodyPr/>
          <a:lstStyle/>
          <a:p>
            <a:pPr eaLnBrk="1" hangingPunct="1"/>
            <a:r>
              <a:rPr lang="de-DE" altLang="de-DE" sz="1600" dirty="0" smtClean="0"/>
              <a:t>04. – 05. Mai 2017</a:t>
            </a:r>
          </a:p>
          <a:p>
            <a:pPr eaLnBrk="1" hangingPunct="1"/>
            <a:r>
              <a:rPr lang="de-DE" altLang="de-DE" sz="1600" dirty="0"/>
              <a:t>i</a:t>
            </a:r>
            <a:r>
              <a:rPr lang="de-DE" altLang="de-DE" sz="1600" dirty="0" smtClean="0"/>
              <a:t>n Stuttgart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 smtClean="0"/>
              <a:pPr>
                <a:defRPr/>
              </a:pPr>
              <a:t>2</a:t>
            </a:fld>
            <a:endParaRPr lang="de-DE" altLang="de-DE"/>
          </a:p>
        </p:txBody>
      </p:sp>
      <p:sp>
        <p:nvSpPr>
          <p:cNvPr id="5" name="Rectangle 3"/>
          <p:cNvSpPr>
            <a:spLocks noChangeAspect="1" noChangeArrowheads="1"/>
          </p:cNvSpPr>
          <p:nvPr/>
        </p:nvSpPr>
        <p:spPr bwMode="auto">
          <a:xfrm>
            <a:off x="161925" y="1042988"/>
            <a:ext cx="88201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1529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71550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93838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016125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38413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956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528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100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3672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Bericht des Vorstands / Einführung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Genehmigung des Protokolls vom 17</a:t>
            </a:r>
            <a:r>
              <a:rPr lang="de-DE" sz="2200" dirty="0" smtClean="0">
                <a:solidFill>
                  <a:srgbClr val="246028"/>
                </a:solidFill>
              </a:rPr>
              <a:t>. / 18</a:t>
            </a:r>
            <a:r>
              <a:rPr lang="de-DE" sz="2200" dirty="0">
                <a:solidFill>
                  <a:srgbClr val="246028"/>
                </a:solidFill>
              </a:rPr>
              <a:t>. November 2016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 smtClean="0">
                <a:solidFill>
                  <a:srgbClr val="246028"/>
                </a:solidFill>
              </a:rPr>
              <a:t>Einführung </a:t>
            </a:r>
            <a:r>
              <a:rPr lang="de-DE" sz="2200" dirty="0">
                <a:solidFill>
                  <a:srgbClr val="246028"/>
                </a:solidFill>
              </a:rPr>
              <a:t>eines Arbeitskreises </a:t>
            </a:r>
            <a:r>
              <a:rPr lang="de-DE" sz="2200" dirty="0" smtClean="0">
                <a:solidFill>
                  <a:srgbClr val="246028"/>
                </a:solidFill>
              </a:rPr>
              <a:t>„Digitale Geschäftsmodelle“</a:t>
            </a:r>
            <a:r>
              <a:rPr lang="de-DE" sz="2200" dirty="0">
                <a:solidFill>
                  <a:srgbClr val="246028"/>
                </a:solidFill>
              </a:rPr>
              <a:t/>
            </a:r>
            <a:br>
              <a:rPr lang="de-DE" sz="2200" dirty="0">
                <a:solidFill>
                  <a:srgbClr val="246028"/>
                </a:solidFill>
              </a:rPr>
            </a:br>
            <a:r>
              <a:rPr lang="de-DE" sz="2200" dirty="0">
                <a:solidFill>
                  <a:srgbClr val="246028"/>
                </a:solidFill>
              </a:rPr>
              <a:t>(Wahl des Arbeitskreisleiters bzw. der Arbeitskreisleiterin)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Bericht des Schatzmeisters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Bericht der Kassenprüfer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Entlastung des Vorstands und des Schatzmeisters </a:t>
            </a:r>
          </a:p>
        </p:txBody>
      </p:sp>
    </p:spTree>
    <p:extLst>
      <p:ext uri="{BB962C8B-B14F-4D97-AF65-F5344CB8AC3E}">
        <p14:creationId xmlns:p14="http://schemas.microsoft.com/office/powerpoint/2010/main" val="453898385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 smtClean="0"/>
              <a:pPr>
                <a:defRPr/>
              </a:pPr>
              <a:t>3</a:t>
            </a:fld>
            <a:endParaRPr lang="de-DE" altLang="de-DE"/>
          </a:p>
        </p:txBody>
      </p:sp>
      <p:sp>
        <p:nvSpPr>
          <p:cNvPr id="5" name="Rectangle 3"/>
          <p:cNvSpPr>
            <a:spLocks noChangeAspect="1" noChangeArrowheads="1"/>
          </p:cNvSpPr>
          <p:nvPr/>
        </p:nvSpPr>
        <p:spPr bwMode="auto">
          <a:xfrm>
            <a:off x="161925" y="1042988"/>
            <a:ext cx="88201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1529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71550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93838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016125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38413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956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528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100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3672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Bericht des Vorstands / Einführung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b="1" dirty="0">
                <a:solidFill>
                  <a:srgbClr val="246028"/>
                </a:solidFill>
              </a:rPr>
              <a:t>Genehmigung des Protokolls vom 17</a:t>
            </a:r>
            <a:r>
              <a:rPr lang="de-DE" sz="2200" b="1" dirty="0" smtClean="0">
                <a:solidFill>
                  <a:srgbClr val="246028"/>
                </a:solidFill>
              </a:rPr>
              <a:t>. / 18</a:t>
            </a:r>
            <a:r>
              <a:rPr lang="de-DE" sz="2200" b="1" dirty="0">
                <a:solidFill>
                  <a:srgbClr val="246028"/>
                </a:solidFill>
              </a:rPr>
              <a:t>. November 2016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 smtClean="0">
                <a:solidFill>
                  <a:srgbClr val="246028"/>
                </a:solidFill>
              </a:rPr>
              <a:t>Einführung </a:t>
            </a:r>
            <a:r>
              <a:rPr lang="de-DE" sz="2200" dirty="0">
                <a:solidFill>
                  <a:srgbClr val="246028"/>
                </a:solidFill>
              </a:rPr>
              <a:t>eines Arbeitskreises </a:t>
            </a:r>
            <a:r>
              <a:rPr lang="de-DE" sz="2200" dirty="0" smtClean="0">
                <a:solidFill>
                  <a:srgbClr val="246028"/>
                </a:solidFill>
              </a:rPr>
              <a:t>„Digitale </a:t>
            </a:r>
            <a:r>
              <a:rPr lang="de-DE" sz="2200" dirty="0">
                <a:solidFill>
                  <a:srgbClr val="246028"/>
                </a:solidFill>
              </a:rPr>
              <a:t>Geschäftsmodelle“</a:t>
            </a:r>
            <a:br>
              <a:rPr lang="de-DE" sz="2200" dirty="0">
                <a:solidFill>
                  <a:srgbClr val="246028"/>
                </a:solidFill>
              </a:rPr>
            </a:br>
            <a:r>
              <a:rPr lang="de-DE" sz="2200" dirty="0">
                <a:solidFill>
                  <a:srgbClr val="246028"/>
                </a:solidFill>
              </a:rPr>
              <a:t>(Wahl des Arbeitskreisleiters bzw. der Arbeitskreisleiterin)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Bericht des Schatzmeisters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Bericht der Kassenprüfer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Entlastung des Vorstands und des Schatzmeisters </a:t>
            </a:r>
          </a:p>
        </p:txBody>
      </p:sp>
      <p:sp>
        <p:nvSpPr>
          <p:cNvPr id="6" name="Rechteck 5"/>
          <p:cNvSpPr/>
          <p:nvPr/>
        </p:nvSpPr>
        <p:spPr bwMode="auto">
          <a:xfrm>
            <a:off x="206722" y="1628800"/>
            <a:ext cx="8730555" cy="432048"/>
          </a:xfrm>
          <a:prstGeom prst="rect">
            <a:avLst/>
          </a:prstGeom>
          <a:noFill/>
          <a:ln w="12700" cap="flat" cmpd="sng" algn="ctr">
            <a:solidFill>
              <a:srgbClr val="246028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26417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3513" y="431800"/>
            <a:ext cx="6928768" cy="360363"/>
          </a:xfrm>
        </p:spPr>
        <p:txBody>
          <a:bodyPr/>
          <a:lstStyle/>
          <a:p>
            <a:r>
              <a:rPr lang="de-DE" dirty="0"/>
              <a:t>Genehmigung des Protokolls vom </a:t>
            </a:r>
            <a:r>
              <a:rPr lang="de-DE" dirty="0" smtClean="0"/>
              <a:t>21./22.04.2016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 smtClean="0"/>
              <a:pPr>
                <a:defRPr/>
              </a:pPr>
              <a:t>4</a:t>
            </a:fld>
            <a:endParaRPr lang="de-DE" altLang="de-DE"/>
          </a:p>
        </p:txBody>
      </p:sp>
      <p:sp>
        <p:nvSpPr>
          <p:cNvPr id="5" name="Abgerundetes Rechteck 4"/>
          <p:cNvSpPr/>
          <p:nvPr/>
        </p:nvSpPr>
        <p:spPr bwMode="auto">
          <a:xfrm>
            <a:off x="323528" y="3068960"/>
            <a:ext cx="8568952" cy="1008112"/>
          </a:xfrm>
          <a:prstGeom prst="roundRect">
            <a:avLst/>
          </a:prstGeom>
          <a:noFill/>
          <a:ln w="12700" cap="flat" cmpd="sng" algn="ctr">
            <a:solidFill>
              <a:srgbClr val="246028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200" b="0" i="0" u="none" strike="noStrike" cap="none" normalizeH="0" baseline="0" dirty="0" smtClean="0">
                <a:ln>
                  <a:noFill/>
                </a:ln>
                <a:solidFill>
                  <a:srgbClr val="246028"/>
                </a:solidFill>
                <a:effectLst/>
                <a:latin typeface="Arial" panose="020B0604020202020204" pitchFamily="34" charset="0"/>
              </a:rPr>
              <a:t>„Das Plenum genehmigt das Protokoll der AGW-Herbsttagung </a:t>
            </a:r>
            <a:r>
              <a:rPr kumimoji="0" lang="de-DE" sz="2200" b="0" i="0" u="none" strike="noStrike" cap="none" normalizeH="0" dirty="0" smtClean="0">
                <a:ln>
                  <a:noFill/>
                </a:ln>
                <a:solidFill>
                  <a:srgbClr val="246028"/>
                </a:solidFill>
                <a:effectLst/>
                <a:latin typeface="Arial" panose="020B0604020202020204" pitchFamily="34" charset="0"/>
              </a:rPr>
              <a:t>vom 17. / 18. November 2016.“</a:t>
            </a:r>
          </a:p>
        </p:txBody>
      </p:sp>
    </p:spTree>
    <p:extLst>
      <p:ext uri="{BB962C8B-B14F-4D97-AF65-F5344CB8AC3E}">
        <p14:creationId xmlns:p14="http://schemas.microsoft.com/office/powerpoint/2010/main" val="315436076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 smtClean="0"/>
              <a:pPr>
                <a:defRPr/>
              </a:pPr>
              <a:t>5</a:t>
            </a:fld>
            <a:endParaRPr lang="de-DE" altLang="de-DE"/>
          </a:p>
        </p:txBody>
      </p:sp>
      <p:sp>
        <p:nvSpPr>
          <p:cNvPr id="5" name="Rectangle 3"/>
          <p:cNvSpPr>
            <a:spLocks noChangeAspect="1" noChangeArrowheads="1"/>
          </p:cNvSpPr>
          <p:nvPr/>
        </p:nvSpPr>
        <p:spPr bwMode="auto">
          <a:xfrm>
            <a:off x="161925" y="1042988"/>
            <a:ext cx="88201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1529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71550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93838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016125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38413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956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528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100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3672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Bericht des Vorstands / Einführung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Genehmigung des Protokolls vom 17</a:t>
            </a:r>
            <a:r>
              <a:rPr lang="de-DE" sz="2200" dirty="0" smtClean="0">
                <a:solidFill>
                  <a:srgbClr val="246028"/>
                </a:solidFill>
              </a:rPr>
              <a:t>. / 18</a:t>
            </a:r>
            <a:r>
              <a:rPr lang="de-DE" sz="2200" dirty="0">
                <a:solidFill>
                  <a:srgbClr val="246028"/>
                </a:solidFill>
              </a:rPr>
              <a:t>. November 2016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b="1" dirty="0" smtClean="0">
                <a:solidFill>
                  <a:srgbClr val="246028"/>
                </a:solidFill>
              </a:rPr>
              <a:t>Einführung </a:t>
            </a:r>
            <a:r>
              <a:rPr lang="de-DE" sz="2200" b="1" dirty="0">
                <a:solidFill>
                  <a:srgbClr val="246028"/>
                </a:solidFill>
              </a:rPr>
              <a:t>eines Arbeitskreises </a:t>
            </a:r>
            <a:r>
              <a:rPr lang="de-DE" sz="2200" b="1" dirty="0" smtClean="0">
                <a:solidFill>
                  <a:srgbClr val="246028"/>
                </a:solidFill>
              </a:rPr>
              <a:t>„Digitale </a:t>
            </a:r>
            <a:r>
              <a:rPr lang="de-DE" sz="2200" b="1" dirty="0">
                <a:solidFill>
                  <a:srgbClr val="246028"/>
                </a:solidFill>
              </a:rPr>
              <a:t>Geschäftsmodelle“</a:t>
            </a:r>
            <a:br>
              <a:rPr lang="de-DE" sz="2200" b="1" dirty="0">
                <a:solidFill>
                  <a:srgbClr val="246028"/>
                </a:solidFill>
              </a:rPr>
            </a:br>
            <a:r>
              <a:rPr lang="de-DE" sz="2200" b="1" dirty="0">
                <a:solidFill>
                  <a:srgbClr val="246028"/>
                </a:solidFill>
              </a:rPr>
              <a:t>(Wahl des Arbeitskreisleiters bzw. der Arbeitskreisleiterin)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Bericht des Schatzmeisters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Bericht der Kassenprüfer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Entlastung des Vorstands und des Schatzmeisters </a:t>
            </a:r>
          </a:p>
        </p:txBody>
      </p:sp>
      <p:sp>
        <p:nvSpPr>
          <p:cNvPr id="6" name="Rechteck 5"/>
          <p:cNvSpPr/>
          <p:nvPr/>
        </p:nvSpPr>
        <p:spPr bwMode="auto">
          <a:xfrm>
            <a:off x="231716" y="2204864"/>
            <a:ext cx="8730555" cy="720080"/>
          </a:xfrm>
          <a:prstGeom prst="rect">
            <a:avLst/>
          </a:prstGeom>
          <a:noFill/>
          <a:ln w="12700" cap="flat" cmpd="sng" algn="ctr">
            <a:solidFill>
              <a:srgbClr val="246028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76230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3"/>
          <p:cNvSpPr>
            <a:spLocks noGrp="1"/>
          </p:cNvSpPr>
          <p:nvPr>
            <p:ph idx="1"/>
          </p:nvPr>
        </p:nvSpPr>
        <p:spPr>
          <a:xfrm>
            <a:off x="161925" y="1042988"/>
            <a:ext cx="8820150" cy="801836"/>
          </a:xfrm>
        </p:spPr>
        <p:txBody>
          <a:bodyPr/>
          <a:lstStyle/>
          <a:p>
            <a:r>
              <a:rPr lang="de-DE" dirty="0" smtClean="0"/>
              <a:t>Der erweiterte Vorstand (Vorstand und Arbeitskreisleiter) spricht sich für die Aufnahme des Unternehmens aus.</a:t>
            </a:r>
          </a:p>
          <a:p>
            <a:r>
              <a:rPr lang="de-DE" dirty="0"/>
              <a:t>Satzung der AGW:</a:t>
            </a:r>
            <a:br>
              <a:rPr lang="de-DE" dirty="0"/>
            </a:br>
            <a:r>
              <a:rPr lang="de-DE" dirty="0"/>
              <a:t>„Über die Aufnahme entscheidet nach Vorberatung durch den Vorstand die AGW-Vollversammlung</a:t>
            </a:r>
            <a:r>
              <a:rPr lang="de-DE" dirty="0" smtClean="0"/>
              <a:t>.“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3513" y="431800"/>
            <a:ext cx="6928768" cy="360363"/>
          </a:xfrm>
        </p:spPr>
        <p:txBody>
          <a:bodyPr/>
          <a:lstStyle/>
          <a:p>
            <a:r>
              <a:rPr lang="de-DE" dirty="0" smtClean="0"/>
              <a:t>Aufnahme neuer Mitglieder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 smtClean="0"/>
              <a:pPr>
                <a:defRPr/>
              </a:pPr>
              <a:t>6</a:t>
            </a:fld>
            <a:endParaRPr lang="de-DE" altLang="de-DE"/>
          </a:p>
        </p:txBody>
      </p:sp>
      <p:sp>
        <p:nvSpPr>
          <p:cNvPr id="5" name="Abgerundetes Rechteck 4"/>
          <p:cNvSpPr/>
          <p:nvPr/>
        </p:nvSpPr>
        <p:spPr bwMode="auto">
          <a:xfrm>
            <a:off x="323528" y="3717032"/>
            <a:ext cx="8568952" cy="1656184"/>
          </a:xfrm>
          <a:prstGeom prst="roundRect">
            <a:avLst/>
          </a:prstGeom>
          <a:noFill/>
          <a:ln w="12700" cap="flat" cmpd="sng" algn="ctr">
            <a:solidFill>
              <a:srgbClr val="246028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200" b="0" i="0" u="none" strike="noStrike" cap="none" normalizeH="0" baseline="0" dirty="0" smtClean="0">
                <a:ln>
                  <a:noFill/>
                </a:ln>
                <a:solidFill>
                  <a:srgbClr val="246028"/>
                </a:solidFill>
                <a:effectLst/>
                <a:latin typeface="Arial" panose="020B0604020202020204" pitchFamily="34" charset="0"/>
              </a:rPr>
              <a:t>„Vorbehaltlich</a:t>
            </a:r>
            <a:r>
              <a:rPr kumimoji="0" lang="de-DE" sz="2200" b="0" i="0" u="none" strike="noStrike" cap="none" normalizeH="0" dirty="0" smtClean="0">
                <a:ln>
                  <a:noFill/>
                </a:ln>
                <a:solidFill>
                  <a:srgbClr val="246028"/>
                </a:solidFill>
                <a:effectLst/>
                <a:latin typeface="Arial" panose="020B0604020202020204" pitchFamily="34" charset="0"/>
              </a:rPr>
              <a:t> der noch einzuholenden GdW-Mitgliedschaft genehmigt das P</a:t>
            </a:r>
            <a:r>
              <a:rPr kumimoji="0" lang="de-DE" sz="2200" b="0" i="0" u="none" strike="noStrike" cap="none" normalizeH="0" baseline="0" dirty="0" smtClean="0">
                <a:ln>
                  <a:noFill/>
                </a:ln>
                <a:solidFill>
                  <a:srgbClr val="246028"/>
                </a:solidFill>
                <a:effectLst/>
                <a:latin typeface="Arial" panose="020B0604020202020204" pitchFamily="34" charset="0"/>
              </a:rPr>
              <a:t>lenum</a:t>
            </a:r>
            <a:r>
              <a:rPr kumimoji="0" lang="de-DE" sz="2200" b="0" i="0" u="none" strike="noStrike" cap="none" normalizeH="0" dirty="0" smtClean="0">
                <a:ln>
                  <a:noFill/>
                </a:ln>
                <a:solidFill>
                  <a:srgbClr val="246028"/>
                </a:solidFill>
                <a:effectLst/>
                <a:latin typeface="Arial" panose="020B0604020202020204" pitchFamily="34" charset="0"/>
              </a:rPr>
              <a:t> die Aufnahme der Freiburger Stadtbau </a:t>
            </a:r>
            <a:r>
              <a:rPr lang="de-DE" sz="2200" dirty="0" smtClean="0">
                <a:solidFill>
                  <a:srgbClr val="246028"/>
                </a:solidFill>
              </a:rPr>
              <a:t>GmbH </a:t>
            </a:r>
            <a:r>
              <a:rPr kumimoji="0" lang="de-DE" sz="2200" b="0" i="0" u="none" strike="noStrike" cap="none" normalizeH="0" dirty="0" smtClean="0">
                <a:ln>
                  <a:noFill/>
                </a:ln>
                <a:solidFill>
                  <a:srgbClr val="246028"/>
                </a:solidFill>
                <a:effectLst/>
                <a:latin typeface="Arial" panose="020B0604020202020204" pitchFamily="34" charset="0"/>
              </a:rPr>
              <a:t>als vollwertiges AGW-Mitglied.“</a:t>
            </a:r>
          </a:p>
        </p:txBody>
      </p:sp>
    </p:spTree>
    <p:extLst>
      <p:ext uri="{BB962C8B-B14F-4D97-AF65-F5344CB8AC3E}">
        <p14:creationId xmlns:p14="http://schemas.microsoft.com/office/powerpoint/2010/main" val="2885322475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 smtClean="0"/>
              <a:pPr>
                <a:defRPr/>
              </a:pPr>
              <a:t>7</a:t>
            </a:fld>
            <a:endParaRPr lang="de-DE" altLang="de-DE"/>
          </a:p>
        </p:txBody>
      </p:sp>
      <p:sp>
        <p:nvSpPr>
          <p:cNvPr id="5" name="Rectangle 3"/>
          <p:cNvSpPr>
            <a:spLocks noChangeAspect="1" noChangeArrowheads="1"/>
          </p:cNvSpPr>
          <p:nvPr/>
        </p:nvSpPr>
        <p:spPr bwMode="auto">
          <a:xfrm>
            <a:off x="161925" y="1042988"/>
            <a:ext cx="88201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1529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71550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93838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016125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38413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956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528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100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3672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Bericht des Vorstands / Einführung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Genehmigung des Protokolls vom 17</a:t>
            </a:r>
            <a:r>
              <a:rPr lang="de-DE" sz="2200" dirty="0" smtClean="0">
                <a:solidFill>
                  <a:srgbClr val="246028"/>
                </a:solidFill>
              </a:rPr>
              <a:t>. / 18</a:t>
            </a:r>
            <a:r>
              <a:rPr lang="de-DE" sz="2200" dirty="0">
                <a:solidFill>
                  <a:srgbClr val="246028"/>
                </a:solidFill>
              </a:rPr>
              <a:t>. November 2016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b="1" dirty="0" smtClean="0">
                <a:solidFill>
                  <a:srgbClr val="246028"/>
                </a:solidFill>
              </a:rPr>
              <a:t>Einführung </a:t>
            </a:r>
            <a:r>
              <a:rPr lang="de-DE" sz="2200" b="1" dirty="0">
                <a:solidFill>
                  <a:srgbClr val="246028"/>
                </a:solidFill>
              </a:rPr>
              <a:t>eines Arbeitskreises „Digitale </a:t>
            </a:r>
            <a:r>
              <a:rPr lang="de-DE" sz="2200" b="1" dirty="0" smtClean="0">
                <a:solidFill>
                  <a:srgbClr val="246028"/>
                </a:solidFill>
              </a:rPr>
              <a:t>Geschäftsmodelle“</a:t>
            </a:r>
            <a:r>
              <a:rPr lang="de-DE" sz="2200" b="1" dirty="0">
                <a:solidFill>
                  <a:srgbClr val="246028"/>
                </a:solidFill>
              </a:rPr>
              <a:t/>
            </a:r>
            <a:br>
              <a:rPr lang="de-DE" sz="2200" b="1" dirty="0">
                <a:solidFill>
                  <a:srgbClr val="246028"/>
                </a:solidFill>
              </a:rPr>
            </a:br>
            <a:r>
              <a:rPr lang="de-DE" sz="2200" b="1" dirty="0">
                <a:solidFill>
                  <a:srgbClr val="246028"/>
                </a:solidFill>
              </a:rPr>
              <a:t>(Wahl des Arbeitskreisleiters bzw. der Arbeitskreisleiterin)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Bericht des Schatzmeisters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Bericht der Kassenprüfer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Entlastung des Vorstands und des Schatzmeisters </a:t>
            </a:r>
          </a:p>
        </p:txBody>
      </p:sp>
      <p:sp>
        <p:nvSpPr>
          <p:cNvPr id="6" name="Rechteck 5"/>
          <p:cNvSpPr/>
          <p:nvPr/>
        </p:nvSpPr>
        <p:spPr bwMode="auto">
          <a:xfrm>
            <a:off x="224116" y="2132856"/>
            <a:ext cx="8730555" cy="864096"/>
          </a:xfrm>
          <a:prstGeom prst="rect">
            <a:avLst/>
          </a:prstGeom>
          <a:noFill/>
          <a:ln w="12700" cap="flat" cmpd="sng" algn="ctr">
            <a:solidFill>
              <a:srgbClr val="246028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33582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3512" y="431800"/>
            <a:ext cx="8152903" cy="360363"/>
          </a:xfrm>
        </p:spPr>
        <p:txBody>
          <a:bodyPr/>
          <a:lstStyle/>
          <a:p>
            <a:r>
              <a:rPr lang="de-DE" dirty="0"/>
              <a:t>Einführung eines Arbeitskreises </a:t>
            </a:r>
            <a:br>
              <a:rPr lang="de-DE" dirty="0"/>
            </a:br>
            <a:r>
              <a:rPr lang="de-DE" dirty="0" smtClean="0"/>
              <a:t>„Digitale Geschäftsmodelle“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 smtClean="0"/>
              <a:pPr>
                <a:defRPr/>
              </a:pPr>
              <a:t>8</a:t>
            </a:fld>
            <a:endParaRPr lang="de-DE" altLang="de-DE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400"/>
              </a:spcBef>
            </a:pPr>
            <a:r>
              <a:rPr lang="de-DE" dirty="0" smtClean="0"/>
              <a:t>Entsprechend der Satzung (</a:t>
            </a:r>
            <a:r>
              <a:rPr lang="de-DE" i="1" dirty="0" smtClean="0"/>
              <a:t>vom 20.11.2007</a:t>
            </a:r>
            <a:r>
              <a:rPr lang="de-DE" dirty="0" smtClean="0"/>
              <a:t>) können zum Zwecke eines möglichst effizienten Erfahrungsaustausches unter den AGW-Mitgliedern Arbeitskreise gebildet werden. Derzeit bestehen:</a:t>
            </a:r>
          </a:p>
          <a:p>
            <a:pPr lvl="1">
              <a:spcBef>
                <a:spcPts val="400"/>
              </a:spcBef>
            </a:pPr>
            <a:r>
              <a:rPr lang="de-DE" dirty="0" smtClean="0"/>
              <a:t>„Betriebswirtschaft“</a:t>
            </a:r>
          </a:p>
          <a:p>
            <a:pPr lvl="1">
              <a:spcBef>
                <a:spcPts val="400"/>
              </a:spcBef>
            </a:pPr>
            <a:r>
              <a:rPr lang="de-DE" dirty="0" smtClean="0"/>
              <a:t>„Gesellschaft und Quartier“</a:t>
            </a:r>
          </a:p>
          <a:p>
            <a:pPr lvl="1">
              <a:spcBef>
                <a:spcPts val="400"/>
              </a:spcBef>
            </a:pPr>
            <a:r>
              <a:rPr lang="de-DE" dirty="0" smtClean="0"/>
              <a:t>„Personal und Organisation“</a:t>
            </a:r>
          </a:p>
          <a:p>
            <a:pPr lvl="1">
              <a:spcBef>
                <a:spcPts val="400"/>
              </a:spcBef>
            </a:pPr>
            <a:r>
              <a:rPr lang="de-DE" dirty="0" smtClean="0"/>
              <a:t>„Technik“</a:t>
            </a:r>
          </a:p>
          <a:p>
            <a:pPr lvl="1">
              <a:spcBef>
                <a:spcPts val="400"/>
              </a:spcBef>
            </a:pPr>
            <a:r>
              <a:rPr lang="de-DE" dirty="0" smtClean="0"/>
              <a:t>„Wohnungsmarkt“</a:t>
            </a:r>
          </a:p>
          <a:p>
            <a:pPr lvl="1">
              <a:spcBef>
                <a:spcPts val="400"/>
              </a:spcBef>
            </a:pPr>
            <a:endParaRPr lang="de-DE" dirty="0" smtClean="0"/>
          </a:p>
          <a:p>
            <a:pPr>
              <a:spcBef>
                <a:spcPts val="400"/>
              </a:spcBef>
            </a:pPr>
            <a:r>
              <a:rPr lang="de-DE" dirty="0" smtClean="0"/>
              <a:t>Einführung des Arbeitskreises „Digitale Geschäftsmodelle“ um das Thema umfassend für die Wohnungswirtschaft abzubilden.</a:t>
            </a:r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/>
          </a:p>
          <a:p>
            <a:pPr marL="0" indent="0">
              <a:buNone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01075437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>
                <a:solidFill>
                  <a:schemeClr val="accent2"/>
                </a:solidFill>
              </a:rPr>
              <a:t>Arbeitskreis </a:t>
            </a:r>
            <a:r>
              <a:rPr lang="de-DE" altLang="de-DE" dirty="0" smtClean="0">
                <a:solidFill>
                  <a:schemeClr val="accent2"/>
                </a:solidFill>
              </a:rPr>
              <a:t>„Digitale Geschäftsmodelle“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 smtClean="0"/>
              <a:pPr>
                <a:defRPr/>
              </a:pPr>
              <a:t>9</a:t>
            </a:fld>
            <a:endParaRPr lang="de-DE" altLang="de-DE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400"/>
              </a:spcBef>
            </a:pPr>
            <a:r>
              <a:rPr lang="de-DE" altLang="de-DE" dirty="0"/>
              <a:t>Als Reaktion auf den im vergangenen Jahr erkannten „Megatrend“ der Digitalisierung steht die Überlegung im Raum einen Arbeitskreis zur Behandlung des umfassenden Themas einzuführen. 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>
              <a:solidFill>
                <a:srgbClr val="246028"/>
              </a:solidFill>
            </a:endParaRPr>
          </a:p>
          <a:p>
            <a:pPr>
              <a:spcBef>
                <a:spcPts val="400"/>
              </a:spcBef>
            </a:pPr>
            <a:r>
              <a:rPr lang="de-DE" altLang="de-DE" dirty="0"/>
              <a:t>Anzahl der Sitzungen: 	1 – 2 pro Jahr </a:t>
            </a:r>
          </a:p>
          <a:p>
            <a:pPr>
              <a:spcBef>
                <a:spcPts val="400"/>
              </a:spcBef>
            </a:pPr>
            <a:r>
              <a:rPr lang="de-DE" altLang="de-DE" dirty="0"/>
              <a:t>Umfang der Sitzungen:	Tagesveranstaltung, mit Anreise am 					Vorabend (gemeinsames Abendessen)</a:t>
            </a:r>
          </a:p>
          <a:p>
            <a:pPr>
              <a:spcBef>
                <a:spcPts val="400"/>
              </a:spcBef>
            </a:pPr>
            <a:endParaRPr lang="de-DE" altLang="de-DE" dirty="0"/>
          </a:p>
          <a:p>
            <a:pPr>
              <a:spcBef>
                <a:spcPts val="400"/>
              </a:spcBef>
            </a:pPr>
            <a:r>
              <a:rPr lang="de-DE" altLang="de-DE" dirty="0"/>
              <a:t>Leitung des Arbeitskreises</a:t>
            </a:r>
            <a:r>
              <a:rPr lang="de-DE" dirty="0" smtClean="0">
                <a:solidFill>
                  <a:srgbClr val="246028"/>
                </a:solidFill>
              </a:rPr>
              <a:t>: 	Dr. Thomas Hain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976953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Ausgangspunkt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800671" y="1052736"/>
            <a:ext cx="1928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800" dirty="0" smtClean="0">
                <a:solidFill>
                  <a:srgbClr val="246028"/>
                </a:solidFill>
              </a:rPr>
              <a:t>Gebäudetechnik/</a:t>
            </a:r>
          </a:p>
          <a:p>
            <a:pPr algn="ctr"/>
            <a:r>
              <a:rPr lang="de-DE" sz="1800" dirty="0" smtClean="0">
                <a:solidFill>
                  <a:srgbClr val="246028"/>
                </a:solidFill>
              </a:rPr>
              <a:t>Hardware </a:t>
            </a:r>
            <a:endParaRPr lang="de-DE" sz="1800" dirty="0">
              <a:solidFill>
                <a:srgbClr val="246028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680080" y="1052736"/>
            <a:ext cx="1633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800" dirty="0" smtClean="0">
                <a:solidFill>
                  <a:srgbClr val="246028"/>
                </a:solidFill>
              </a:rPr>
              <a:t>Digitalisierung</a:t>
            </a:r>
          </a:p>
          <a:p>
            <a:pPr algn="ctr"/>
            <a:r>
              <a:rPr lang="de-DE" sz="1800" dirty="0">
                <a:solidFill>
                  <a:srgbClr val="246028"/>
                </a:solidFill>
              </a:rPr>
              <a:t>d</a:t>
            </a:r>
            <a:r>
              <a:rPr lang="de-DE" sz="1800" dirty="0" smtClean="0">
                <a:solidFill>
                  <a:srgbClr val="246028"/>
                </a:solidFill>
              </a:rPr>
              <a:t>er Prozesse</a:t>
            </a:r>
            <a:endParaRPr lang="de-DE" sz="1800" dirty="0">
              <a:solidFill>
                <a:srgbClr val="246028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210379" y="1052736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800" dirty="0" smtClean="0">
                <a:solidFill>
                  <a:srgbClr val="246028"/>
                </a:solidFill>
              </a:rPr>
              <a:t>Neue</a:t>
            </a:r>
          </a:p>
          <a:p>
            <a:pPr algn="ctr"/>
            <a:r>
              <a:rPr lang="de-DE" sz="1800" dirty="0" smtClean="0">
                <a:solidFill>
                  <a:srgbClr val="246028"/>
                </a:solidFill>
              </a:rPr>
              <a:t>Geschäftsmodelle</a:t>
            </a:r>
            <a:endParaRPr lang="de-DE" sz="1800" dirty="0">
              <a:solidFill>
                <a:srgbClr val="246028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3480371" y="1865536"/>
            <a:ext cx="222849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Prozesskosten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Kundenzufriedenheit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Organisationssicherheit</a:t>
            </a:r>
            <a:endParaRPr lang="de-DE" sz="1400" dirty="0">
              <a:solidFill>
                <a:srgbClr val="246028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3480371" y="3376836"/>
            <a:ext cx="231826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Elektronische Mieterakte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Mobile Anbindungen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Dienstleisterkopplung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>
                <a:solidFill>
                  <a:srgbClr val="246028"/>
                </a:solidFill>
              </a:rPr>
              <a:t>e</a:t>
            </a:r>
            <a:r>
              <a:rPr lang="de-DE" sz="1400" dirty="0" smtClean="0">
                <a:solidFill>
                  <a:srgbClr val="246028"/>
                </a:solidFill>
              </a:rPr>
              <a:t>tc.</a:t>
            </a:r>
            <a:endParaRPr lang="de-DE" sz="1400" dirty="0">
              <a:solidFill>
                <a:srgbClr val="246028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3480371" y="4888136"/>
            <a:ext cx="2568332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Applikationen bspw.</a:t>
            </a:r>
          </a:p>
          <a:p>
            <a:pPr marL="628650" lvl="1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Wohnungswechsel</a:t>
            </a:r>
          </a:p>
          <a:p>
            <a:pPr marL="628650" lvl="1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Verkehrssicherung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Marktransparenz vs. </a:t>
            </a:r>
          </a:p>
          <a:p>
            <a:r>
              <a:rPr lang="de-DE" sz="1400" dirty="0" smtClean="0">
                <a:solidFill>
                  <a:srgbClr val="246028"/>
                </a:solidFill>
              </a:rPr>
              <a:t>    Eigenentwicklungen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Integration in ERP-Systeme</a:t>
            </a:r>
          </a:p>
          <a:p>
            <a:endParaRPr lang="de-DE" sz="1400" dirty="0">
              <a:solidFill>
                <a:srgbClr val="246028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6210871" y="1865536"/>
            <a:ext cx="170110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Zusatzerträge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Serviceangebote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Kundenbindung</a:t>
            </a:r>
            <a:endParaRPr lang="de-DE" sz="1400" dirty="0">
              <a:solidFill>
                <a:srgbClr val="246028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6210871" y="3376836"/>
            <a:ext cx="253601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Datenhoheit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Sammlung der Verbrauchs-</a:t>
            </a:r>
          </a:p>
          <a:p>
            <a:r>
              <a:rPr lang="de-DE" sz="1400" dirty="0" smtClean="0">
                <a:solidFill>
                  <a:srgbClr val="246028"/>
                </a:solidFill>
              </a:rPr>
              <a:t>   und Mieterdaten</a:t>
            </a:r>
          </a:p>
          <a:p>
            <a:endParaRPr lang="de-DE" sz="1400" dirty="0" smtClean="0">
              <a:solidFill>
                <a:srgbClr val="246028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6210871" y="4888136"/>
            <a:ext cx="298004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Verwertung der Daten für </a:t>
            </a:r>
            <a:endParaRPr lang="de-DE" sz="1400" dirty="0">
              <a:solidFill>
                <a:srgbClr val="246028"/>
              </a:solidFill>
            </a:endParaRPr>
          </a:p>
          <a:p>
            <a:r>
              <a:rPr lang="de-DE" sz="1400" dirty="0" smtClean="0">
                <a:solidFill>
                  <a:srgbClr val="246028"/>
                </a:solidFill>
              </a:rPr>
              <a:t>    eigene neue Dienstleistungen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Kontrollierter Zugang für Dritte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Erstellung von Profilen auf</a:t>
            </a:r>
          </a:p>
          <a:p>
            <a:r>
              <a:rPr lang="de-DE" sz="1400" dirty="0" smtClean="0">
                <a:solidFill>
                  <a:srgbClr val="246028"/>
                </a:solidFill>
              </a:rPr>
              <a:t>    unterschiedlichen Aggregationen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Festlegung von Datenschutz-</a:t>
            </a:r>
          </a:p>
          <a:p>
            <a:r>
              <a:rPr lang="de-DE" sz="1400" dirty="0" smtClean="0">
                <a:solidFill>
                  <a:srgbClr val="246028"/>
                </a:solidFill>
              </a:rPr>
              <a:t>    </a:t>
            </a:r>
            <a:r>
              <a:rPr lang="de-DE" sz="1400" dirty="0" err="1" smtClean="0">
                <a:solidFill>
                  <a:srgbClr val="246028"/>
                </a:solidFill>
              </a:rPr>
              <a:t>anforderungen</a:t>
            </a:r>
            <a:endParaRPr lang="de-DE" sz="1400" dirty="0">
              <a:solidFill>
                <a:srgbClr val="246028"/>
              </a:solidFill>
            </a:endParaRPr>
          </a:p>
          <a:p>
            <a:endParaRPr lang="de-DE" sz="1400" dirty="0">
              <a:solidFill>
                <a:srgbClr val="246028"/>
              </a:solidFill>
            </a:endParaRPr>
          </a:p>
          <a:p>
            <a:endParaRPr lang="de-DE" sz="1400" dirty="0">
              <a:solidFill>
                <a:srgbClr val="246028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 rot="16200000">
            <a:off x="-191956" y="2273880"/>
            <a:ext cx="95833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dirty="0" smtClean="0">
                <a:solidFill>
                  <a:srgbClr val="246028"/>
                </a:solidFill>
              </a:rPr>
              <a:t>Warum</a:t>
            </a:r>
            <a:endParaRPr lang="de-DE" sz="1400" dirty="0">
              <a:solidFill>
                <a:srgbClr val="246028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 rot="16200000">
            <a:off x="-199204" y="3790632"/>
            <a:ext cx="97282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dirty="0" smtClean="0">
                <a:solidFill>
                  <a:srgbClr val="246028"/>
                </a:solidFill>
              </a:rPr>
              <a:t>Basis</a:t>
            </a:r>
            <a:endParaRPr lang="de-DE" sz="1400" dirty="0">
              <a:solidFill>
                <a:srgbClr val="246028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 rot="16200000">
            <a:off x="-205553" y="5346383"/>
            <a:ext cx="101092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dirty="0" smtClean="0">
                <a:solidFill>
                  <a:srgbClr val="246028"/>
                </a:solidFill>
              </a:rPr>
              <a:t>Status</a:t>
            </a:r>
            <a:endParaRPr lang="de-DE" sz="1400" dirty="0">
              <a:solidFill>
                <a:srgbClr val="246028"/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711771" y="1865536"/>
            <a:ext cx="222849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Gebäudesteuerung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Höherer Wohnkomfort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Bedingung für Prozess-</a:t>
            </a:r>
          </a:p>
          <a:p>
            <a:r>
              <a:rPr lang="de-DE" sz="1400" dirty="0" smtClean="0">
                <a:solidFill>
                  <a:srgbClr val="246028"/>
                </a:solidFill>
              </a:rPr>
              <a:t>    </a:t>
            </a:r>
            <a:r>
              <a:rPr lang="de-DE" sz="1400" dirty="0" err="1" smtClean="0">
                <a:solidFill>
                  <a:srgbClr val="246028"/>
                </a:solidFill>
              </a:rPr>
              <a:t>optimierung</a:t>
            </a:r>
            <a:r>
              <a:rPr lang="de-DE" sz="1400" dirty="0" smtClean="0">
                <a:solidFill>
                  <a:srgbClr val="246028"/>
                </a:solidFill>
              </a:rPr>
              <a:t> und </a:t>
            </a:r>
          </a:p>
          <a:p>
            <a:r>
              <a:rPr lang="de-DE" sz="1400" dirty="0" smtClean="0">
                <a:solidFill>
                  <a:srgbClr val="246028"/>
                </a:solidFill>
              </a:rPr>
              <a:t>    Mehrwertkonzepte</a:t>
            </a:r>
            <a:endParaRPr lang="de-DE" sz="1400" dirty="0">
              <a:solidFill>
                <a:srgbClr val="246028"/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711771" y="3376836"/>
            <a:ext cx="203126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Taugliche Netze bis</a:t>
            </a:r>
          </a:p>
          <a:p>
            <a:r>
              <a:rPr lang="de-DE" sz="1400" dirty="0" smtClean="0">
                <a:solidFill>
                  <a:srgbClr val="246028"/>
                </a:solidFill>
              </a:rPr>
              <a:t>    zur Wohnungsebene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Kontrolle „Gateway“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Industriestandard für</a:t>
            </a:r>
          </a:p>
          <a:p>
            <a:r>
              <a:rPr lang="de-DE" sz="1400" dirty="0" smtClean="0">
                <a:solidFill>
                  <a:srgbClr val="246028"/>
                </a:solidFill>
              </a:rPr>
              <a:t>    Datenformate</a:t>
            </a:r>
            <a:endParaRPr lang="de-DE" sz="1400" dirty="0">
              <a:solidFill>
                <a:srgbClr val="246028"/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711771" y="4888136"/>
            <a:ext cx="259718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Wohnungsunternehmen als</a:t>
            </a:r>
          </a:p>
          <a:p>
            <a:r>
              <a:rPr lang="de-DE" sz="1400" dirty="0" smtClean="0">
                <a:solidFill>
                  <a:srgbClr val="246028"/>
                </a:solidFill>
              </a:rPr>
              <a:t>    WLAN Anbieter?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Bestrebungen Dritter in NE4</a:t>
            </a:r>
          </a:p>
          <a:p>
            <a:r>
              <a:rPr lang="de-DE" sz="1400" dirty="0" smtClean="0">
                <a:solidFill>
                  <a:srgbClr val="246028"/>
                </a:solidFill>
              </a:rPr>
              <a:t>    vorzudringen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 err="1" smtClean="0">
                <a:solidFill>
                  <a:srgbClr val="246028"/>
                </a:solidFill>
              </a:rPr>
              <a:t>DigiNetzG</a:t>
            </a:r>
            <a:r>
              <a:rPr lang="de-DE" sz="1400" dirty="0" smtClean="0">
                <a:solidFill>
                  <a:srgbClr val="246028"/>
                </a:solidFill>
              </a:rPr>
              <a:t> mit wesentlichen</a:t>
            </a:r>
          </a:p>
          <a:p>
            <a:r>
              <a:rPr lang="de-DE" sz="1400" dirty="0" smtClean="0">
                <a:solidFill>
                  <a:srgbClr val="246028"/>
                </a:solidFill>
              </a:rPr>
              <a:t>    Eigentumseingriffen</a:t>
            </a:r>
            <a:endParaRPr lang="de-DE" sz="1400" dirty="0">
              <a:solidFill>
                <a:srgbClr val="246028"/>
              </a:solidFill>
            </a:endParaRPr>
          </a:p>
          <a:p>
            <a:endParaRPr lang="de-DE" sz="1400" dirty="0" smtClean="0">
              <a:solidFill>
                <a:srgbClr val="246028"/>
              </a:solidFill>
            </a:endParaRPr>
          </a:p>
          <a:p>
            <a:endParaRPr lang="de-DE" sz="1400" dirty="0">
              <a:solidFill>
                <a:srgbClr val="2460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12814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bgerundetes Rechteck 18"/>
          <p:cNvSpPr/>
          <p:nvPr/>
        </p:nvSpPr>
        <p:spPr>
          <a:xfrm>
            <a:off x="244100" y="3770964"/>
            <a:ext cx="8684769" cy="268507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Ausgangspunkt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800671" y="1052736"/>
            <a:ext cx="1928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800" dirty="0" smtClean="0">
                <a:solidFill>
                  <a:srgbClr val="246028"/>
                </a:solidFill>
              </a:rPr>
              <a:t>Gebäudetechnik/</a:t>
            </a:r>
          </a:p>
          <a:p>
            <a:pPr algn="ctr"/>
            <a:r>
              <a:rPr lang="de-DE" sz="1800" dirty="0" smtClean="0">
                <a:solidFill>
                  <a:srgbClr val="246028"/>
                </a:solidFill>
              </a:rPr>
              <a:t>Hardware </a:t>
            </a:r>
            <a:endParaRPr lang="de-DE" sz="1800" dirty="0">
              <a:solidFill>
                <a:srgbClr val="246028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680080" y="1052736"/>
            <a:ext cx="1633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800" dirty="0" smtClean="0">
                <a:solidFill>
                  <a:srgbClr val="246028"/>
                </a:solidFill>
              </a:rPr>
              <a:t>Digitalisierung</a:t>
            </a:r>
          </a:p>
          <a:p>
            <a:pPr algn="ctr"/>
            <a:r>
              <a:rPr lang="de-DE" sz="1800" dirty="0">
                <a:solidFill>
                  <a:srgbClr val="246028"/>
                </a:solidFill>
              </a:rPr>
              <a:t>d</a:t>
            </a:r>
            <a:r>
              <a:rPr lang="de-DE" sz="1800" dirty="0" smtClean="0">
                <a:solidFill>
                  <a:srgbClr val="246028"/>
                </a:solidFill>
              </a:rPr>
              <a:t>er Prozesse</a:t>
            </a:r>
            <a:endParaRPr lang="de-DE" sz="1800" dirty="0">
              <a:solidFill>
                <a:srgbClr val="246028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210379" y="1052736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800" dirty="0" smtClean="0">
                <a:solidFill>
                  <a:srgbClr val="246028"/>
                </a:solidFill>
              </a:rPr>
              <a:t>Neue</a:t>
            </a:r>
          </a:p>
          <a:p>
            <a:pPr algn="ctr"/>
            <a:r>
              <a:rPr lang="de-DE" sz="1800" dirty="0" smtClean="0">
                <a:solidFill>
                  <a:srgbClr val="246028"/>
                </a:solidFill>
              </a:rPr>
              <a:t>Geschäftsmodelle</a:t>
            </a:r>
            <a:endParaRPr lang="de-DE" sz="1800" dirty="0">
              <a:solidFill>
                <a:srgbClr val="246028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3480371" y="1865536"/>
            <a:ext cx="222849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Prozesskosten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Kundenzufriedenheit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Organisationssicherheit</a:t>
            </a:r>
            <a:endParaRPr lang="de-DE" sz="1400" dirty="0">
              <a:solidFill>
                <a:srgbClr val="246028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6210871" y="1865536"/>
            <a:ext cx="170110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Zusatzerträge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Serviceangebote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Kundenbindung</a:t>
            </a:r>
            <a:endParaRPr lang="de-DE" sz="1400" dirty="0">
              <a:solidFill>
                <a:srgbClr val="246028"/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711771" y="1865536"/>
            <a:ext cx="222849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Gebäudesteuerung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Höherer Wohnkomfort</a:t>
            </a:r>
          </a:p>
          <a:p>
            <a:pPr marL="171450" indent="-171450">
              <a:buFont typeface="Arial"/>
              <a:buChar char="•"/>
            </a:pPr>
            <a:r>
              <a:rPr lang="de-DE" sz="1400" dirty="0" smtClean="0">
                <a:solidFill>
                  <a:srgbClr val="246028"/>
                </a:solidFill>
              </a:rPr>
              <a:t>Bedingung für Prozess-</a:t>
            </a:r>
          </a:p>
          <a:p>
            <a:r>
              <a:rPr lang="de-DE" sz="1400" dirty="0" smtClean="0">
                <a:solidFill>
                  <a:srgbClr val="246028"/>
                </a:solidFill>
              </a:rPr>
              <a:t>    </a:t>
            </a:r>
            <a:r>
              <a:rPr lang="de-DE" sz="1400" dirty="0" err="1" smtClean="0">
                <a:solidFill>
                  <a:srgbClr val="246028"/>
                </a:solidFill>
              </a:rPr>
              <a:t>optimierung</a:t>
            </a:r>
            <a:r>
              <a:rPr lang="de-DE" sz="1400" dirty="0" smtClean="0">
                <a:solidFill>
                  <a:srgbClr val="246028"/>
                </a:solidFill>
              </a:rPr>
              <a:t> und </a:t>
            </a:r>
          </a:p>
          <a:p>
            <a:r>
              <a:rPr lang="de-DE" sz="1400" dirty="0" smtClean="0">
                <a:solidFill>
                  <a:srgbClr val="246028"/>
                </a:solidFill>
              </a:rPr>
              <a:t>    Mehrwertkonzepte</a:t>
            </a:r>
            <a:endParaRPr lang="de-DE" sz="1400" dirty="0">
              <a:solidFill>
                <a:srgbClr val="246028"/>
              </a:solidFill>
            </a:endParaRPr>
          </a:p>
        </p:txBody>
      </p:sp>
      <p:sp>
        <p:nvSpPr>
          <p:cNvPr id="25" name="Abgerundetes Rechteck 24"/>
          <p:cNvSpPr/>
          <p:nvPr/>
        </p:nvSpPr>
        <p:spPr>
          <a:xfrm>
            <a:off x="395536" y="4489899"/>
            <a:ext cx="8352929" cy="52327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/>
              <a:t>(Mess-) Dienstleistungen</a:t>
            </a:r>
            <a:endParaRPr lang="de-DE" sz="1800" dirty="0"/>
          </a:p>
        </p:txBody>
      </p:sp>
      <p:sp>
        <p:nvSpPr>
          <p:cNvPr id="26" name="Abgerundetes Rechteck 25"/>
          <p:cNvSpPr/>
          <p:nvPr/>
        </p:nvSpPr>
        <p:spPr>
          <a:xfrm>
            <a:off x="395537" y="3901226"/>
            <a:ext cx="8352928" cy="535886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Digitalisierung der </a:t>
            </a:r>
            <a:r>
              <a:rPr lang="de-DE" sz="1800" dirty="0" smtClean="0"/>
              <a:t>Wohnungswirtschaft</a:t>
            </a:r>
            <a:endParaRPr lang="de-DE" sz="1800" dirty="0"/>
          </a:p>
        </p:txBody>
      </p:sp>
      <p:sp>
        <p:nvSpPr>
          <p:cNvPr id="15" name="Abgerundetes Rechteck 14"/>
          <p:cNvSpPr/>
          <p:nvPr/>
        </p:nvSpPr>
        <p:spPr>
          <a:xfrm>
            <a:off x="246229" y="3215010"/>
            <a:ext cx="8684769" cy="555955"/>
          </a:xfrm>
          <a:prstGeom prst="roundRect">
            <a:avLst/>
          </a:prstGeom>
          <a:solidFill>
            <a:srgbClr val="246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AGW-Arbeitskreis </a:t>
            </a:r>
            <a:r>
              <a:rPr lang="de-DE" dirty="0"/>
              <a:t>Digitale Geschäftsmodelle</a:t>
            </a:r>
          </a:p>
        </p:txBody>
      </p:sp>
      <p:sp>
        <p:nvSpPr>
          <p:cNvPr id="17" name="Abgerundetes Rechteck 16"/>
          <p:cNvSpPr/>
          <p:nvPr/>
        </p:nvSpPr>
        <p:spPr>
          <a:xfrm>
            <a:off x="395536" y="5057074"/>
            <a:ext cx="8352929" cy="535886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Digitalisierung der Energiewende</a:t>
            </a:r>
          </a:p>
        </p:txBody>
      </p:sp>
      <p:sp>
        <p:nvSpPr>
          <p:cNvPr id="18" name="Abgerundetes Rechteck 17"/>
          <p:cNvSpPr/>
          <p:nvPr/>
        </p:nvSpPr>
        <p:spPr>
          <a:xfrm>
            <a:off x="395536" y="5636857"/>
            <a:ext cx="8352929" cy="535886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Energiedienstleistungen</a:t>
            </a:r>
          </a:p>
        </p:txBody>
      </p:sp>
    </p:spTree>
    <p:extLst>
      <p:ext uri="{BB962C8B-B14F-4D97-AF65-F5344CB8AC3E}">
        <p14:creationId xmlns:p14="http://schemas.microsoft.com/office/powerpoint/2010/main" val="1838765886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4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>
                <a:solidFill>
                  <a:schemeClr val="accent2"/>
                </a:solidFill>
              </a:rPr>
              <a:t>Arbeitskreis </a:t>
            </a:r>
            <a:r>
              <a:rPr lang="de-DE" altLang="de-DE" dirty="0" smtClean="0">
                <a:solidFill>
                  <a:schemeClr val="accent2"/>
                </a:solidFill>
              </a:rPr>
              <a:t>„Digitale Geschäftsmodelle“</a:t>
            </a:r>
            <a:r>
              <a:rPr lang="de-DE" altLang="de-DE" dirty="0">
                <a:solidFill>
                  <a:schemeClr val="accent2"/>
                </a:solidFill>
              </a:rPr>
              <a:t/>
            </a:r>
            <a:br>
              <a:rPr lang="de-DE" altLang="de-DE" dirty="0">
                <a:solidFill>
                  <a:schemeClr val="accent2"/>
                </a:solidFill>
              </a:rPr>
            </a:br>
            <a:r>
              <a:rPr lang="de-DE" altLang="de-DE" dirty="0">
                <a:solidFill>
                  <a:schemeClr val="accent2"/>
                </a:solidFill>
              </a:rPr>
              <a:t>Beispielagenda der ersten </a:t>
            </a:r>
            <a:r>
              <a:rPr lang="de-DE" altLang="de-DE" dirty="0" smtClean="0">
                <a:solidFill>
                  <a:schemeClr val="accent2"/>
                </a:solidFill>
              </a:rPr>
              <a:t>Sitzung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 smtClean="0"/>
              <a:pPr>
                <a:defRPr/>
              </a:pPr>
              <a:t>12</a:t>
            </a:fld>
            <a:endParaRPr lang="de-DE" alt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161925" y="943000"/>
            <a:ext cx="8820150" cy="5294312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Ø"/>
            </a:pPr>
            <a:r>
              <a:rPr lang="de-DE" b="1" dirty="0" smtClean="0">
                <a:solidFill>
                  <a:srgbClr val="246028"/>
                </a:solidFill>
              </a:rPr>
              <a:t>10:00 Uhr: 	Begrüßung und Vorstellung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b="1" dirty="0" smtClean="0">
                <a:solidFill>
                  <a:srgbClr val="246028"/>
                </a:solidFill>
              </a:rPr>
              <a:t>10:15 Uhr: 	Abfrage der Erwartungen / Wünsche an den AK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b="1" dirty="0" smtClean="0">
                <a:solidFill>
                  <a:srgbClr val="246028"/>
                </a:solidFill>
              </a:rPr>
              <a:t>10:30 Uhr: 	Digitalisierung und Industrie 4.0</a:t>
            </a:r>
          </a:p>
          <a:p>
            <a:pPr marL="2743200" lvl="6" indent="0">
              <a:buNone/>
            </a:pPr>
            <a:r>
              <a:rPr lang="de-DE" sz="1200" i="1" dirty="0">
                <a:solidFill>
                  <a:srgbClr val="FF0000"/>
                </a:solidFill>
              </a:rPr>
              <a:t>Peter Wallner</a:t>
            </a:r>
            <a:r>
              <a:rPr lang="de-DE" sz="1200" i="1" dirty="0" smtClean="0">
                <a:solidFill>
                  <a:srgbClr val="FF0000"/>
                </a:solidFill>
              </a:rPr>
              <a:t>, Geschäftsführer </a:t>
            </a:r>
            <a:r>
              <a:rPr lang="de-DE" sz="1200" i="1" dirty="0" err="1" smtClean="0">
                <a:solidFill>
                  <a:srgbClr val="FF0000"/>
                </a:solidFill>
              </a:rPr>
              <a:t>InWIS</a:t>
            </a:r>
            <a:r>
              <a:rPr lang="de-DE" sz="1200" i="1" dirty="0" smtClean="0">
                <a:solidFill>
                  <a:srgbClr val="FF0000"/>
                </a:solidFill>
              </a:rPr>
              <a:t>*</a:t>
            </a:r>
            <a:endParaRPr lang="de-DE" sz="1200" i="1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de-DE" sz="1600" dirty="0" smtClean="0">
                <a:solidFill>
                  <a:srgbClr val="C2CDE3"/>
                </a:solidFill>
              </a:rPr>
              <a:t>	</a:t>
            </a:r>
            <a:r>
              <a:rPr lang="de-DE" sz="1600" dirty="0">
                <a:solidFill>
                  <a:srgbClr val="C2CDE3"/>
                </a:solidFill>
              </a:rPr>
              <a:t>	</a:t>
            </a:r>
            <a:r>
              <a:rPr lang="de-DE" sz="1600" dirty="0" smtClean="0">
                <a:solidFill>
                  <a:srgbClr val="C2CDE3"/>
                </a:solidFill>
              </a:rPr>
              <a:t>	Kaffeepause</a:t>
            </a:r>
            <a:endParaRPr lang="de-DE" sz="1600" dirty="0">
              <a:solidFill>
                <a:srgbClr val="C2CDE3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de-DE" b="1" dirty="0" smtClean="0">
                <a:solidFill>
                  <a:srgbClr val="246028"/>
                </a:solidFill>
              </a:rPr>
              <a:t>11:30 </a:t>
            </a:r>
            <a:r>
              <a:rPr lang="de-DE" b="1" dirty="0">
                <a:solidFill>
                  <a:srgbClr val="246028"/>
                </a:solidFill>
              </a:rPr>
              <a:t>Uhr:	Aktuelle Trends der </a:t>
            </a:r>
            <a:r>
              <a:rPr lang="de-DE" b="1" dirty="0" smtClean="0">
                <a:solidFill>
                  <a:srgbClr val="246028"/>
                </a:solidFill>
              </a:rPr>
              <a:t>Selbstabrechnung</a:t>
            </a:r>
          </a:p>
          <a:p>
            <a:pPr marL="457200" lvl="1" indent="0">
              <a:buNone/>
            </a:pPr>
            <a:r>
              <a:rPr lang="de-DE" sz="1200" b="1" dirty="0">
                <a:solidFill>
                  <a:srgbClr val="FF0000"/>
                </a:solidFill>
              </a:rPr>
              <a:t>	</a:t>
            </a:r>
            <a:r>
              <a:rPr lang="de-DE" sz="1200" b="1" dirty="0" smtClean="0">
                <a:solidFill>
                  <a:srgbClr val="FF0000"/>
                </a:solidFill>
              </a:rPr>
              <a:t>		</a:t>
            </a:r>
            <a:r>
              <a:rPr lang="de-DE" sz="1200" dirty="0" smtClean="0">
                <a:solidFill>
                  <a:srgbClr val="FF0000"/>
                </a:solidFill>
              </a:rPr>
              <a:t>Michael Mahlich, Unternehmensgruppe Nassauische Heimstätte / Wohnstadt GmbH*</a:t>
            </a:r>
          </a:p>
          <a:p>
            <a:pPr marL="457200" lvl="1" indent="0">
              <a:buNone/>
            </a:pPr>
            <a:r>
              <a:rPr lang="de-DE" sz="1600" dirty="0">
                <a:solidFill>
                  <a:srgbClr val="C2CDE3"/>
                </a:solidFill>
              </a:rPr>
              <a:t>	</a:t>
            </a:r>
            <a:r>
              <a:rPr lang="de-DE" sz="1600" dirty="0" smtClean="0">
                <a:solidFill>
                  <a:srgbClr val="C2CDE3"/>
                </a:solidFill>
              </a:rPr>
              <a:t>		Mittagsimbiss</a:t>
            </a:r>
            <a:endParaRPr lang="de-DE" sz="1600" dirty="0">
              <a:solidFill>
                <a:srgbClr val="C2CDE3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de-DE" b="1" dirty="0" smtClean="0">
                <a:solidFill>
                  <a:srgbClr val="246028"/>
                </a:solidFill>
              </a:rPr>
              <a:t>13:30 Uhr: 	</a:t>
            </a:r>
            <a:r>
              <a:rPr lang="de-DE" b="1" i="1" dirty="0" smtClean="0">
                <a:solidFill>
                  <a:srgbClr val="246028"/>
                </a:solidFill>
              </a:rPr>
              <a:t>Ausblick Mieterstrom</a:t>
            </a:r>
          </a:p>
          <a:p>
            <a:pPr marL="457200" lvl="1" indent="0">
              <a:buNone/>
            </a:pPr>
            <a:r>
              <a:rPr lang="de-DE" sz="1200" dirty="0" smtClean="0">
                <a:solidFill>
                  <a:srgbClr val="FF0000"/>
                </a:solidFill>
              </a:rPr>
              <a:t>			RA Martin Hack*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b="1" dirty="0" smtClean="0">
                <a:solidFill>
                  <a:srgbClr val="246028"/>
                </a:solidFill>
              </a:rPr>
              <a:t>14:00 Uhr: </a:t>
            </a:r>
            <a:r>
              <a:rPr lang="de-DE" b="1" dirty="0">
                <a:solidFill>
                  <a:srgbClr val="246028"/>
                </a:solidFill>
              </a:rPr>
              <a:t>	Der elektronische </a:t>
            </a:r>
            <a:r>
              <a:rPr lang="de-DE" b="1" dirty="0" smtClean="0">
                <a:solidFill>
                  <a:srgbClr val="246028"/>
                </a:solidFill>
              </a:rPr>
              <a:t>Rechnungsdatenaustausch</a:t>
            </a:r>
          </a:p>
          <a:p>
            <a:pPr marL="457200" lvl="1" indent="0">
              <a:buNone/>
            </a:pPr>
            <a:r>
              <a:rPr lang="de-DE" sz="1200" dirty="0" smtClean="0">
                <a:solidFill>
                  <a:srgbClr val="FF0000"/>
                </a:solidFill>
              </a:rPr>
              <a:t>			Crispin Hartmann, Berliner Stadtreinigung* </a:t>
            </a:r>
          </a:p>
          <a:p>
            <a:pPr marL="457200" lvl="1" indent="0">
              <a:buNone/>
            </a:pPr>
            <a:r>
              <a:rPr lang="de-DE" sz="1200" dirty="0">
                <a:solidFill>
                  <a:srgbClr val="FF0000"/>
                </a:solidFill>
              </a:rPr>
              <a:t>	</a:t>
            </a:r>
            <a:r>
              <a:rPr lang="de-DE" sz="1200" dirty="0" smtClean="0">
                <a:solidFill>
                  <a:srgbClr val="FF0000"/>
                </a:solidFill>
              </a:rPr>
              <a:t>		</a:t>
            </a:r>
            <a:r>
              <a:rPr lang="de-DE" sz="1600" dirty="0">
                <a:solidFill>
                  <a:srgbClr val="C2CDE3"/>
                </a:solidFill>
              </a:rPr>
              <a:t>Kaffe</a:t>
            </a:r>
            <a:r>
              <a:rPr lang="de-DE" sz="1600" dirty="0" smtClean="0">
                <a:solidFill>
                  <a:srgbClr val="C2CDE3"/>
                </a:solidFill>
              </a:rPr>
              <a:t>epause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b="1" dirty="0" smtClean="0">
                <a:solidFill>
                  <a:srgbClr val="246028"/>
                </a:solidFill>
              </a:rPr>
              <a:t>15:15 Uhr: 	Bericht aus dem GdW</a:t>
            </a:r>
          </a:p>
          <a:p>
            <a:pPr marL="2743200" lvl="6" indent="0">
              <a:buNone/>
            </a:pPr>
            <a:r>
              <a:rPr lang="de-DE" sz="1200" i="1" dirty="0">
                <a:solidFill>
                  <a:srgbClr val="FF0000"/>
                </a:solidFill>
              </a:rPr>
              <a:t>Dr. </a:t>
            </a:r>
            <a:r>
              <a:rPr lang="de-DE" sz="1200" i="1" dirty="0" smtClean="0">
                <a:solidFill>
                  <a:srgbClr val="FF0000"/>
                </a:solidFill>
              </a:rPr>
              <a:t>Claus Wedemeier</a:t>
            </a:r>
            <a:r>
              <a:rPr lang="de-DE" sz="1200" i="1" dirty="0">
                <a:solidFill>
                  <a:srgbClr val="FF0000"/>
                </a:solidFill>
              </a:rPr>
              <a:t>, </a:t>
            </a:r>
            <a:r>
              <a:rPr lang="de-DE" sz="1200" i="1" dirty="0" smtClean="0">
                <a:solidFill>
                  <a:srgbClr val="FF0000"/>
                </a:solidFill>
              </a:rPr>
              <a:t>GdW*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b="1" dirty="0" smtClean="0">
                <a:solidFill>
                  <a:srgbClr val="246028"/>
                </a:solidFill>
              </a:rPr>
              <a:t>15:45 Uhr:	Vorstellung der Interessengemeinschaft</a:t>
            </a:r>
          </a:p>
          <a:p>
            <a:pPr marL="457200" lvl="1" indent="0">
              <a:buNone/>
            </a:pPr>
            <a:r>
              <a:rPr lang="de-DE" sz="1200" dirty="0" smtClean="0">
                <a:solidFill>
                  <a:srgbClr val="FF0000"/>
                </a:solidFill>
              </a:rPr>
              <a:t>		</a:t>
            </a:r>
            <a:r>
              <a:rPr lang="de-DE" sz="1200" dirty="0">
                <a:solidFill>
                  <a:srgbClr val="FF0000"/>
                </a:solidFill>
              </a:rPr>
              <a:t>	Heiko Sander, </a:t>
            </a:r>
            <a:r>
              <a:rPr lang="de-DE" sz="1200" dirty="0" err="1">
                <a:solidFill>
                  <a:srgbClr val="FF0000"/>
                </a:solidFill>
              </a:rPr>
              <a:t>lwb</a:t>
            </a:r>
            <a:r>
              <a:rPr lang="de-DE" sz="1200" dirty="0">
                <a:solidFill>
                  <a:srgbClr val="FF0000"/>
                </a:solidFill>
              </a:rPr>
              <a:t> </a:t>
            </a:r>
            <a:r>
              <a:rPr lang="de-DE" sz="1200" dirty="0" smtClean="0">
                <a:solidFill>
                  <a:srgbClr val="FF0000"/>
                </a:solidFill>
              </a:rPr>
              <a:t>Leipzig*</a:t>
            </a:r>
            <a:endParaRPr lang="de-DE" sz="1200" dirty="0">
              <a:solidFill>
                <a:srgbClr val="FF0000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de-DE" b="1" dirty="0" smtClean="0">
                <a:solidFill>
                  <a:srgbClr val="246028"/>
                </a:solidFill>
              </a:rPr>
              <a:t>16:00 Uhr:	Zusammenfassung, Feedback und Ausblick</a:t>
            </a:r>
            <a:endParaRPr lang="de-DE" b="1" dirty="0" smtClean="0"/>
          </a:p>
        </p:txBody>
      </p:sp>
      <p:sp>
        <p:nvSpPr>
          <p:cNvPr id="5" name="Textfeld 4"/>
          <p:cNvSpPr txBox="1"/>
          <p:nvPr/>
        </p:nvSpPr>
        <p:spPr>
          <a:xfrm>
            <a:off x="398018" y="6597352"/>
            <a:ext cx="273344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rgbClr val="C2CDE3"/>
                </a:solidFill>
              </a:rPr>
              <a:t>* Die Referenten </a:t>
            </a:r>
            <a:r>
              <a:rPr lang="de-DE" sz="800" dirty="0">
                <a:solidFill>
                  <a:srgbClr val="C2CDE3"/>
                </a:solidFill>
              </a:rPr>
              <a:t>wurden</a:t>
            </a:r>
            <a:r>
              <a:rPr lang="de-DE" sz="800" dirty="0" smtClean="0">
                <a:solidFill>
                  <a:srgbClr val="C2CDE3"/>
                </a:solidFill>
              </a:rPr>
              <a:t> noch nicht verbindlich gebucht</a:t>
            </a:r>
            <a:endParaRPr lang="de-DE" sz="800" dirty="0">
              <a:solidFill>
                <a:srgbClr val="C2CDE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66576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3"/>
          <p:cNvSpPr>
            <a:spLocks noGrp="1"/>
          </p:cNvSpPr>
          <p:nvPr>
            <p:ph idx="1"/>
          </p:nvPr>
        </p:nvSpPr>
        <p:spPr>
          <a:xfrm>
            <a:off x="161925" y="1042988"/>
            <a:ext cx="8820150" cy="5294312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de-DE" dirty="0"/>
              <a:t>Entsprechend der Satzung (</a:t>
            </a:r>
            <a:r>
              <a:rPr lang="de-DE" i="1" dirty="0"/>
              <a:t>vom 20.11.2007</a:t>
            </a:r>
            <a:r>
              <a:rPr lang="de-DE" dirty="0"/>
              <a:t>) können zum Zwecke eines möglichst effizienten Erfahrungsaustausches unter den AGW-Mitgliedern Arbeitskreise gebildet werden.</a:t>
            </a:r>
            <a:endParaRPr lang="de-DE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/>
          </a:p>
          <a:p>
            <a:pPr marL="0" indent="0">
              <a:buNone/>
            </a:pPr>
            <a:endParaRPr lang="de-DE" dirty="0" smtClean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3513" y="431800"/>
            <a:ext cx="6928768" cy="360363"/>
          </a:xfrm>
        </p:spPr>
        <p:txBody>
          <a:bodyPr/>
          <a:lstStyle/>
          <a:p>
            <a:r>
              <a:rPr lang="de-DE" dirty="0"/>
              <a:t>Einführung eines Arbeitskreises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„Digitale Geschäftsmodelle“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 smtClean="0"/>
              <a:pPr>
                <a:defRPr/>
              </a:pPr>
              <a:t>13</a:t>
            </a:fld>
            <a:endParaRPr lang="de-DE" altLang="de-DE"/>
          </a:p>
        </p:txBody>
      </p:sp>
      <p:sp>
        <p:nvSpPr>
          <p:cNvPr id="8" name="Abgerundetes Rechteck 7"/>
          <p:cNvSpPr/>
          <p:nvPr/>
        </p:nvSpPr>
        <p:spPr bwMode="auto">
          <a:xfrm>
            <a:off x="323528" y="3672134"/>
            <a:ext cx="8496944" cy="1656184"/>
          </a:xfrm>
          <a:prstGeom prst="roundRect">
            <a:avLst/>
          </a:prstGeom>
          <a:noFill/>
          <a:ln w="12700" cap="flat" cmpd="sng" algn="ctr">
            <a:solidFill>
              <a:srgbClr val="246028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sz="2200" dirty="0">
                <a:solidFill>
                  <a:srgbClr val="246028"/>
                </a:solidFill>
              </a:rPr>
              <a:t>„Das Plenum beschließt </a:t>
            </a:r>
            <a:r>
              <a:rPr lang="de-DE" sz="2200" dirty="0" smtClean="0">
                <a:solidFill>
                  <a:srgbClr val="246028"/>
                </a:solidFill>
              </a:rPr>
              <a:t>den Arbeitskreis „Digitale Geschäfts-modelle</a:t>
            </a:r>
            <a:r>
              <a:rPr lang="de-DE" sz="2200" dirty="0">
                <a:solidFill>
                  <a:srgbClr val="246028"/>
                </a:solidFill>
              </a:rPr>
              <a:t>“ </a:t>
            </a:r>
            <a:r>
              <a:rPr lang="de-DE" sz="2200" dirty="0" smtClean="0">
                <a:solidFill>
                  <a:srgbClr val="246028"/>
                </a:solidFill>
              </a:rPr>
              <a:t>einzuführen</a:t>
            </a:r>
            <a:r>
              <a:rPr lang="de-DE" sz="2200" dirty="0">
                <a:solidFill>
                  <a:srgbClr val="246028"/>
                </a:solidFill>
              </a:rPr>
              <a:t>.“</a:t>
            </a:r>
          </a:p>
        </p:txBody>
      </p:sp>
    </p:spTree>
    <p:extLst>
      <p:ext uri="{BB962C8B-B14F-4D97-AF65-F5344CB8AC3E}">
        <p14:creationId xmlns:p14="http://schemas.microsoft.com/office/powerpoint/2010/main" val="365930029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3"/>
          <p:cNvSpPr>
            <a:spLocks noGrp="1"/>
          </p:cNvSpPr>
          <p:nvPr>
            <p:ph idx="1"/>
          </p:nvPr>
        </p:nvSpPr>
        <p:spPr>
          <a:xfrm>
            <a:off x="161925" y="1042988"/>
            <a:ext cx="8820150" cy="5294312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de-DE" dirty="0" smtClean="0"/>
              <a:t>Entsprechend der Satzung (</a:t>
            </a:r>
            <a:r>
              <a:rPr lang="de-DE" i="1" dirty="0" smtClean="0"/>
              <a:t>vom 20.11.2007</a:t>
            </a:r>
            <a:r>
              <a:rPr lang="de-DE" dirty="0" smtClean="0"/>
              <a:t>) werden die Leiter der Arbeitskreise von der AGW-Vollversammlung bestimmt.</a:t>
            </a:r>
          </a:p>
          <a:p>
            <a:pPr marL="0" indent="0">
              <a:spcBef>
                <a:spcPts val="400"/>
              </a:spcBef>
              <a:buNone/>
            </a:pPr>
            <a:endParaRPr lang="de-DE" dirty="0" smtClean="0"/>
          </a:p>
          <a:p>
            <a:pPr>
              <a:spcBef>
                <a:spcPts val="400"/>
              </a:spcBef>
            </a:pPr>
            <a:r>
              <a:rPr lang="de-DE" dirty="0"/>
              <a:t>Herr Dr. Thomas Hain (Unternehmensgruppe Nassauische Heimstätte/Wohnstadt, Frankfurt) hat sich bereit erklärt den Arbeitskreis zunächst zu leiten. </a:t>
            </a:r>
            <a:endParaRPr lang="de-DE" dirty="0">
              <a:solidFill>
                <a:srgbClr val="FF0000"/>
              </a:solidFill>
            </a:endParaRPr>
          </a:p>
          <a:p>
            <a:pPr marL="0" indent="0">
              <a:spcBef>
                <a:spcPts val="400"/>
              </a:spcBef>
              <a:buNone/>
            </a:pPr>
            <a:endParaRPr lang="de-DE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/>
          </a:p>
          <a:p>
            <a:pPr marL="0" indent="0">
              <a:buNone/>
            </a:pPr>
            <a:endParaRPr lang="de-DE" dirty="0" smtClean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3513" y="431800"/>
            <a:ext cx="6928768" cy="360363"/>
          </a:xfrm>
        </p:spPr>
        <p:txBody>
          <a:bodyPr/>
          <a:lstStyle/>
          <a:p>
            <a:r>
              <a:rPr lang="de-DE" dirty="0"/>
              <a:t>Einführung eines Arbeitskreises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„</a:t>
            </a:r>
            <a:r>
              <a:rPr lang="de-DE" dirty="0"/>
              <a:t>Digitale </a:t>
            </a:r>
            <a:r>
              <a:rPr lang="de-DE" dirty="0" smtClean="0"/>
              <a:t>Geschäftsmodelle“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 smtClean="0"/>
              <a:pPr>
                <a:defRPr/>
              </a:pPr>
              <a:t>14</a:t>
            </a:fld>
            <a:endParaRPr lang="de-DE" altLang="de-DE"/>
          </a:p>
        </p:txBody>
      </p:sp>
      <p:sp>
        <p:nvSpPr>
          <p:cNvPr id="5" name="Abgerundetes Rechteck 4"/>
          <p:cNvSpPr/>
          <p:nvPr/>
        </p:nvSpPr>
        <p:spPr bwMode="auto">
          <a:xfrm>
            <a:off x="323527" y="3717032"/>
            <a:ext cx="8496945" cy="1656184"/>
          </a:xfrm>
          <a:prstGeom prst="roundRect">
            <a:avLst/>
          </a:prstGeom>
          <a:noFill/>
          <a:ln w="12700" cap="flat" cmpd="sng" algn="ctr">
            <a:solidFill>
              <a:srgbClr val="246028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kumimoji="0" lang="de-DE" sz="2200" b="0" i="0" u="none" strike="noStrike" cap="none" normalizeH="0" baseline="0" dirty="0" smtClean="0">
                <a:ln>
                  <a:noFill/>
                </a:ln>
                <a:solidFill>
                  <a:srgbClr val="246028"/>
                </a:solidFill>
                <a:effectLst/>
                <a:latin typeface="Arial" panose="020B0604020202020204" pitchFamily="34" charset="0"/>
              </a:rPr>
              <a:t>„Das Plenum bestimmt </a:t>
            </a:r>
            <a:r>
              <a:rPr lang="de-DE" sz="2200" dirty="0" smtClean="0">
                <a:solidFill>
                  <a:srgbClr val="246028"/>
                </a:solidFill>
              </a:rPr>
              <a:t>Dr. Thomas </a:t>
            </a:r>
            <a:r>
              <a:rPr lang="de-DE" sz="2200" dirty="0">
                <a:solidFill>
                  <a:srgbClr val="246028"/>
                </a:solidFill>
              </a:rPr>
              <a:t>Hain (Unternehmensgruppe Nassauische Heimstätte/Wohnstadt, Frankfurt)</a:t>
            </a:r>
            <a:r>
              <a:rPr kumimoji="0" lang="de-DE" sz="2200" b="0" i="0" u="none" strike="noStrike" cap="none" normalizeH="0" dirty="0" smtClean="0">
                <a:ln>
                  <a:noFill/>
                </a:ln>
                <a:solidFill>
                  <a:srgbClr val="246028"/>
                </a:solidFill>
                <a:effectLst/>
                <a:latin typeface="Arial" panose="020B0604020202020204" pitchFamily="34" charset="0"/>
              </a:rPr>
              <a:t> zum Leiter des Arbeitskreises </a:t>
            </a:r>
            <a:r>
              <a:rPr lang="de-DE" sz="2200" dirty="0">
                <a:solidFill>
                  <a:srgbClr val="246028"/>
                </a:solidFill>
              </a:rPr>
              <a:t>Digitale </a:t>
            </a:r>
            <a:r>
              <a:rPr lang="de-DE" sz="2200" dirty="0" smtClean="0">
                <a:solidFill>
                  <a:srgbClr val="246028"/>
                </a:solidFill>
              </a:rPr>
              <a:t>Geschäftsmodelle</a:t>
            </a:r>
            <a:r>
              <a:rPr kumimoji="0" lang="de-DE" sz="2200" b="0" i="0" u="none" strike="noStrike" cap="none" normalizeH="0" dirty="0" smtClean="0">
                <a:ln>
                  <a:noFill/>
                </a:ln>
                <a:solidFill>
                  <a:srgbClr val="246028"/>
                </a:solidFill>
                <a:effectLst/>
                <a:latin typeface="Arial" panose="020B0604020202020204" pitchFamily="34" charset="0"/>
              </a:rPr>
              <a:t>.“</a:t>
            </a:r>
          </a:p>
        </p:txBody>
      </p:sp>
    </p:spTree>
    <p:extLst>
      <p:ext uri="{BB962C8B-B14F-4D97-AF65-F5344CB8AC3E}">
        <p14:creationId xmlns:p14="http://schemas.microsoft.com/office/powerpoint/2010/main" val="1552638145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3"/>
          <p:cNvSpPr>
            <a:spLocks noGrp="1"/>
          </p:cNvSpPr>
          <p:nvPr>
            <p:ph idx="1"/>
          </p:nvPr>
        </p:nvSpPr>
        <p:spPr>
          <a:xfrm>
            <a:off x="161925" y="1042988"/>
            <a:ext cx="4698107" cy="5294312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de-DE" dirty="0" smtClean="0"/>
              <a:t>Arbeitskreis Personal &amp; Organisation </a:t>
            </a:r>
          </a:p>
          <a:p>
            <a:pPr lvl="1">
              <a:spcBef>
                <a:spcPts val="400"/>
              </a:spcBef>
            </a:pPr>
            <a:r>
              <a:rPr lang="de-DE" dirty="0" smtClean="0"/>
              <a:t>Leitung: Manfred Lork, VBW GmbH, Bochum</a:t>
            </a:r>
          </a:p>
          <a:p>
            <a:pPr lvl="1">
              <a:spcBef>
                <a:spcPts val="400"/>
              </a:spcBef>
            </a:pPr>
            <a:r>
              <a:rPr lang="de-DE" dirty="0" smtClean="0"/>
              <a:t>Die bisherige stellvertretende AK-Leiterin Sophia Eltrop (</a:t>
            </a:r>
            <a:r>
              <a:rPr lang="de-DE" dirty="0" err="1" smtClean="0"/>
              <a:t>Howoge</a:t>
            </a:r>
            <a:r>
              <a:rPr lang="de-DE" dirty="0" smtClean="0"/>
              <a:t>, Berlin)</a:t>
            </a:r>
          </a:p>
          <a:p>
            <a:pPr lvl="1">
              <a:spcBef>
                <a:spcPts val="400"/>
              </a:spcBef>
            </a:pPr>
            <a:endParaRPr lang="de-DE" dirty="0"/>
          </a:p>
          <a:p>
            <a:pPr lvl="1">
              <a:spcBef>
                <a:spcPts val="400"/>
              </a:spcBef>
            </a:pPr>
            <a:endParaRPr lang="de-DE" dirty="0" smtClean="0"/>
          </a:p>
          <a:p>
            <a:pPr>
              <a:spcBef>
                <a:spcPts val="400"/>
              </a:spcBef>
            </a:pPr>
            <a:r>
              <a:rPr lang="de-DE" dirty="0" smtClean="0"/>
              <a:t>Neue stellvertretende AK-Leiterin: Frau </a:t>
            </a:r>
            <a:r>
              <a:rPr lang="de-DE" dirty="0"/>
              <a:t>Christina </a:t>
            </a:r>
            <a:r>
              <a:rPr lang="de-DE" dirty="0" err="1" smtClean="0"/>
              <a:t>Geib</a:t>
            </a:r>
            <a:r>
              <a:rPr lang="de-DE" dirty="0"/>
              <a:t> </a:t>
            </a:r>
            <a:r>
              <a:rPr lang="de-DE" dirty="0" smtClean="0"/>
              <a:t>(</a:t>
            </a:r>
            <a:r>
              <a:rPr lang="de-DE" dirty="0"/>
              <a:t>WBM Wohnungsbaugesellschaft Berlin-Mitte </a:t>
            </a:r>
            <a:r>
              <a:rPr lang="de-DE" dirty="0" smtClean="0"/>
              <a:t>mbH) </a:t>
            </a:r>
          </a:p>
          <a:p>
            <a:pPr lvl="1">
              <a:spcBef>
                <a:spcPts val="400"/>
              </a:spcBef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3513" y="431800"/>
            <a:ext cx="6928768" cy="360363"/>
          </a:xfrm>
        </p:spPr>
        <p:txBody>
          <a:bodyPr/>
          <a:lstStyle/>
          <a:p>
            <a:r>
              <a:rPr lang="de-DE" dirty="0"/>
              <a:t>Wahlen (Arbeitskreise)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 smtClean="0"/>
              <a:pPr>
                <a:defRPr/>
              </a:pPr>
              <a:t>15</a:t>
            </a:fld>
            <a:endParaRPr lang="de-DE" alt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105" y="3803372"/>
            <a:ext cx="3866970" cy="2533928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468" y="1150622"/>
            <a:ext cx="2071607" cy="253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198769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 smtClean="0"/>
              <a:pPr>
                <a:defRPr/>
              </a:pPr>
              <a:t>16</a:t>
            </a:fld>
            <a:endParaRPr lang="de-DE" altLang="de-DE"/>
          </a:p>
        </p:txBody>
      </p:sp>
      <p:sp>
        <p:nvSpPr>
          <p:cNvPr id="5" name="Rectangle 3"/>
          <p:cNvSpPr>
            <a:spLocks noChangeAspect="1" noChangeArrowheads="1"/>
          </p:cNvSpPr>
          <p:nvPr/>
        </p:nvSpPr>
        <p:spPr bwMode="auto">
          <a:xfrm>
            <a:off x="161925" y="1042988"/>
            <a:ext cx="88201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1529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71550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93838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016125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38413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956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528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100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3672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Bericht des Vorstands / Einführung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Genehmigung des Protokolls vom 17</a:t>
            </a:r>
            <a:r>
              <a:rPr lang="de-DE" sz="2200" dirty="0" smtClean="0">
                <a:solidFill>
                  <a:srgbClr val="246028"/>
                </a:solidFill>
              </a:rPr>
              <a:t>. / 18</a:t>
            </a:r>
            <a:r>
              <a:rPr lang="de-DE" sz="2200" dirty="0">
                <a:solidFill>
                  <a:srgbClr val="246028"/>
                </a:solidFill>
              </a:rPr>
              <a:t>. November 2016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 smtClean="0">
                <a:solidFill>
                  <a:srgbClr val="246028"/>
                </a:solidFill>
              </a:rPr>
              <a:t>Einführung </a:t>
            </a:r>
            <a:r>
              <a:rPr lang="de-DE" sz="2200" dirty="0">
                <a:solidFill>
                  <a:srgbClr val="246028"/>
                </a:solidFill>
              </a:rPr>
              <a:t>eines Arbeitskreises „Digitale </a:t>
            </a:r>
            <a:r>
              <a:rPr lang="de-DE" sz="2200" dirty="0" smtClean="0">
                <a:solidFill>
                  <a:srgbClr val="246028"/>
                </a:solidFill>
              </a:rPr>
              <a:t>Geschäftsmodelle“</a:t>
            </a:r>
            <a:r>
              <a:rPr lang="de-DE" sz="2200" dirty="0">
                <a:solidFill>
                  <a:srgbClr val="246028"/>
                </a:solidFill>
              </a:rPr>
              <a:t/>
            </a:r>
            <a:br>
              <a:rPr lang="de-DE" sz="2200" dirty="0">
                <a:solidFill>
                  <a:srgbClr val="246028"/>
                </a:solidFill>
              </a:rPr>
            </a:br>
            <a:r>
              <a:rPr lang="de-DE" sz="2200" dirty="0">
                <a:solidFill>
                  <a:srgbClr val="246028"/>
                </a:solidFill>
              </a:rPr>
              <a:t>(Wahl des Arbeitskreisleiters bzw. der Arbeitskreisleiterin)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b="1" dirty="0">
                <a:solidFill>
                  <a:srgbClr val="246028"/>
                </a:solidFill>
              </a:rPr>
              <a:t>Bericht des Schatzmeisters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Bericht der Kassenprüfer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Entlastung des Vorstands und des Schatzmeisters </a:t>
            </a:r>
          </a:p>
        </p:txBody>
      </p:sp>
      <p:sp>
        <p:nvSpPr>
          <p:cNvPr id="8" name="Rechteck 7"/>
          <p:cNvSpPr/>
          <p:nvPr/>
        </p:nvSpPr>
        <p:spPr bwMode="auto">
          <a:xfrm>
            <a:off x="179512" y="3068960"/>
            <a:ext cx="8730555" cy="432048"/>
          </a:xfrm>
          <a:prstGeom prst="rect">
            <a:avLst/>
          </a:prstGeom>
          <a:noFill/>
          <a:ln w="12700" cap="flat" cmpd="sng" algn="ctr">
            <a:solidFill>
              <a:srgbClr val="246028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27097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 smtClean="0"/>
              <a:pPr>
                <a:defRPr/>
              </a:pPr>
              <a:t>17</a:t>
            </a:fld>
            <a:endParaRPr lang="de-DE" altLang="de-DE"/>
          </a:p>
        </p:txBody>
      </p:sp>
      <p:grpSp>
        <p:nvGrpSpPr>
          <p:cNvPr id="7" name="Group 82"/>
          <p:cNvGrpSpPr>
            <a:grpSpLocks/>
          </p:cNvGrpSpPr>
          <p:nvPr/>
        </p:nvGrpSpPr>
        <p:grpSpPr bwMode="auto">
          <a:xfrm>
            <a:off x="755650" y="1771650"/>
            <a:ext cx="6408738" cy="3889375"/>
            <a:chOff x="476" y="935"/>
            <a:chExt cx="4037" cy="2450"/>
          </a:xfrm>
        </p:grpSpPr>
        <p:sp>
          <p:nvSpPr>
            <p:cNvPr id="8" name="Text Box 76"/>
            <p:cNvSpPr txBox="1">
              <a:spLocks noChangeArrowheads="1"/>
            </p:cNvSpPr>
            <p:nvPr/>
          </p:nvSpPr>
          <p:spPr bwMode="auto">
            <a:xfrm>
              <a:off x="476" y="1294"/>
              <a:ext cx="4037" cy="23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 eaLnBrk="0" hangingPunct="0">
                <a:spcBef>
                  <a:spcPct val="20000"/>
                </a:spcBef>
                <a:tabLst>
                  <a:tab pos="0" algn="l"/>
                  <a:tab pos="5024438" algn="l"/>
                  <a:tab pos="5651500" algn="dec"/>
                </a:tabLst>
                <a:defRPr sz="3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tabLst>
                  <a:tab pos="0" algn="l"/>
                  <a:tab pos="5024438" algn="l"/>
                  <a:tab pos="5651500" algn="dec"/>
                </a:tabLst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tabLst>
                  <a:tab pos="0" algn="l"/>
                  <a:tab pos="5024438" algn="l"/>
                  <a:tab pos="5651500" algn="dec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tabLst>
                  <a:tab pos="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tabLst>
                  <a:tab pos="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5024438" algn="l"/>
                  <a:tab pos="5651500" algn="dec"/>
                </a:tabLst>
                <a:defRPr/>
              </a:pPr>
              <a:r>
                <a:rPr kumimoji="0" lang="de-DE" altLang="de-DE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Einnahmen	+	192,0</a:t>
              </a:r>
            </a:p>
          </p:txBody>
        </p:sp>
        <p:sp>
          <p:nvSpPr>
            <p:cNvPr id="9" name="Text Box 77"/>
            <p:cNvSpPr txBox="1">
              <a:spLocks noChangeArrowheads="1"/>
            </p:cNvSpPr>
            <p:nvPr/>
          </p:nvSpPr>
          <p:spPr bwMode="auto">
            <a:xfrm>
              <a:off x="476" y="1657"/>
              <a:ext cx="4037" cy="101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 eaLnBrk="0" hangingPunct="0">
                <a:spcBef>
                  <a:spcPct val="20000"/>
                </a:spcBef>
                <a:tabLst>
                  <a:tab pos="269875" algn="l"/>
                  <a:tab pos="444500" algn="l"/>
                  <a:tab pos="5024438" algn="l"/>
                  <a:tab pos="5651500" algn="dec"/>
                </a:tabLst>
                <a:defRPr sz="3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tabLst>
                  <a:tab pos="269875" algn="l"/>
                  <a:tab pos="444500" algn="l"/>
                  <a:tab pos="5024438" algn="l"/>
                  <a:tab pos="5651500" algn="dec"/>
                </a:tabLst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tabLst>
                  <a:tab pos="269875" algn="l"/>
                  <a:tab pos="444500" algn="l"/>
                  <a:tab pos="5024438" algn="l"/>
                  <a:tab pos="5651500" algn="dec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tabLst>
                  <a:tab pos="269875" algn="l"/>
                  <a:tab pos="44450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tabLst>
                  <a:tab pos="269875" algn="l"/>
                  <a:tab pos="44450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69875" algn="l"/>
                  <a:tab pos="44450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69875" algn="l"/>
                  <a:tab pos="44450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69875" algn="l"/>
                  <a:tab pos="44450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69875" algn="l"/>
                  <a:tab pos="44450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69875" algn="l"/>
                  <a:tab pos="444500" algn="l"/>
                  <a:tab pos="5024438" algn="l"/>
                  <a:tab pos="5651500" algn="dec"/>
                </a:tabLst>
                <a:defRPr/>
              </a:pPr>
              <a:r>
                <a:rPr kumimoji="0" lang="de-DE" altLang="de-DE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Ausgaben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69875" algn="l"/>
                  <a:tab pos="444500" algn="l"/>
                  <a:tab pos="5024438" algn="l"/>
                  <a:tab pos="5651500" algn="dec"/>
                </a:tabLst>
                <a:defRPr/>
              </a:pPr>
              <a:r>
                <a:rPr kumimoji="0" lang="de-DE" altLang="de-DE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	</a:t>
              </a:r>
              <a:r>
                <a:rPr kumimoji="0" lang="de-DE" altLang="de-DE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rPr>
                <a:t>• Tagungen/Betriebsvergleich</a:t>
              </a:r>
              <a:r>
                <a:rPr kumimoji="0" lang="de-DE" altLang="de-DE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	-	111,6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69875" algn="l"/>
                  <a:tab pos="444500" algn="l"/>
                  <a:tab pos="5024438" algn="l"/>
                  <a:tab pos="5651500" algn="dec"/>
                </a:tabLst>
                <a:defRPr/>
              </a:pPr>
              <a:r>
                <a:rPr kumimoji="0" lang="de-DE" altLang="de-DE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	</a:t>
              </a:r>
              <a:r>
                <a:rPr kumimoji="0" lang="de-DE" altLang="de-DE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rPr>
                <a:t>• Verwaltungskosten	-	54,1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69875" algn="l"/>
                  <a:tab pos="444500" algn="l"/>
                  <a:tab pos="5024438" algn="l"/>
                  <a:tab pos="5651500" algn="dec"/>
                </a:tabLst>
                <a:defRPr/>
              </a:pPr>
              <a:r>
                <a:rPr kumimoji="0" lang="de-DE" altLang="de-DE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rPr>
                <a:t>Ausgaben Gesamt	-	165,7</a:t>
              </a:r>
            </a:p>
          </p:txBody>
        </p:sp>
        <p:sp>
          <p:nvSpPr>
            <p:cNvPr id="10" name="Text Box 79"/>
            <p:cNvSpPr txBox="1">
              <a:spLocks noChangeArrowheads="1"/>
            </p:cNvSpPr>
            <p:nvPr/>
          </p:nvSpPr>
          <p:spPr bwMode="auto">
            <a:xfrm>
              <a:off x="476" y="2795"/>
              <a:ext cx="4037" cy="23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 eaLnBrk="0" hangingPunct="0">
                <a:spcBef>
                  <a:spcPct val="20000"/>
                </a:spcBef>
                <a:tabLst>
                  <a:tab pos="0" algn="l"/>
                  <a:tab pos="5024438" algn="l"/>
                  <a:tab pos="5651500" algn="dec"/>
                </a:tabLst>
                <a:defRPr sz="3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tabLst>
                  <a:tab pos="0" algn="l"/>
                  <a:tab pos="5024438" algn="l"/>
                  <a:tab pos="5651500" algn="dec"/>
                </a:tabLst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tabLst>
                  <a:tab pos="0" algn="l"/>
                  <a:tab pos="5024438" algn="l"/>
                  <a:tab pos="5651500" algn="dec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tabLst>
                  <a:tab pos="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tabLst>
                  <a:tab pos="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5024438" algn="l"/>
                  <a:tab pos="5651500" algn="dec"/>
                </a:tabLst>
                <a:defRPr/>
              </a:pPr>
              <a:r>
                <a:rPr kumimoji="0" lang="de-DE" altLang="de-DE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Über- bzw. Unterdeckung	+	26,3</a:t>
              </a:r>
            </a:p>
          </p:txBody>
        </p:sp>
        <p:sp>
          <p:nvSpPr>
            <p:cNvPr id="11" name="Text Box 80"/>
            <p:cNvSpPr txBox="1">
              <a:spLocks noChangeArrowheads="1"/>
            </p:cNvSpPr>
            <p:nvPr/>
          </p:nvSpPr>
          <p:spPr bwMode="auto">
            <a:xfrm>
              <a:off x="476" y="3154"/>
              <a:ext cx="4037" cy="23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 eaLnBrk="0" hangingPunct="0">
                <a:spcBef>
                  <a:spcPct val="20000"/>
                </a:spcBef>
                <a:tabLst>
                  <a:tab pos="5024438" algn="l"/>
                  <a:tab pos="5651500" algn="dec"/>
                </a:tabLst>
                <a:defRPr sz="3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tabLst>
                  <a:tab pos="5024438" algn="l"/>
                  <a:tab pos="5651500" algn="dec"/>
                </a:tabLst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tabLst>
                  <a:tab pos="5024438" algn="l"/>
                  <a:tab pos="5651500" algn="dec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tabLst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tabLst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5024438" algn="l"/>
                  <a:tab pos="5651500" algn="dec"/>
                </a:tabLst>
                <a:defRPr/>
              </a:pPr>
              <a:r>
                <a:rPr kumimoji="0" lang="de-DE" altLang="de-DE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Kassenstand am 31.12.2016	+	203,0</a:t>
              </a:r>
            </a:p>
          </p:txBody>
        </p:sp>
        <p:sp>
          <p:nvSpPr>
            <p:cNvPr id="12" name="Text Box 81"/>
            <p:cNvSpPr txBox="1">
              <a:spLocks noChangeArrowheads="1"/>
            </p:cNvSpPr>
            <p:nvPr/>
          </p:nvSpPr>
          <p:spPr bwMode="auto">
            <a:xfrm>
              <a:off x="476" y="935"/>
              <a:ext cx="4037" cy="23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 eaLnBrk="0" hangingPunct="0">
                <a:spcBef>
                  <a:spcPct val="20000"/>
                </a:spcBef>
                <a:tabLst>
                  <a:tab pos="5024438" algn="l"/>
                  <a:tab pos="5651500" algn="dec"/>
                </a:tabLst>
                <a:defRPr sz="3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tabLst>
                  <a:tab pos="5024438" algn="l"/>
                  <a:tab pos="5651500" algn="dec"/>
                </a:tabLst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tabLst>
                  <a:tab pos="5024438" algn="l"/>
                  <a:tab pos="5651500" algn="dec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tabLst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tabLst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5024438" algn="l"/>
                  <a:tab pos="5651500" algn="dec"/>
                </a:tabLst>
                <a:defRPr/>
              </a:pPr>
              <a:r>
                <a:rPr kumimoji="0" lang="de-DE" altLang="de-D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Kassenstand am 01.01.2016	+	176,7</a:t>
              </a:r>
            </a:p>
          </p:txBody>
        </p:sp>
      </p:grpSp>
      <p:sp>
        <p:nvSpPr>
          <p:cNvPr id="13" name="Line 78"/>
          <p:cNvSpPr>
            <a:spLocks noChangeShapeType="1"/>
          </p:cNvSpPr>
          <p:nvPr/>
        </p:nvSpPr>
        <p:spPr bwMode="auto">
          <a:xfrm>
            <a:off x="827088" y="4149725"/>
            <a:ext cx="597693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395288" y="404813"/>
            <a:ext cx="51133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 eaLnBrk="0" hangingPunct="0">
              <a:spcBef>
                <a:spcPct val="20000"/>
              </a:spcBef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Kassenbericht für das Jahr 2016</a:t>
            </a:r>
          </a:p>
        </p:txBody>
      </p:sp>
    </p:spTree>
    <p:extLst>
      <p:ext uri="{BB962C8B-B14F-4D97-AF65-F5344CB8AC3E}">
        <p14:creationId xmlns:p14="http://schemas.microsoft.com/office/powerpoint/2010/main" val="171050780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>
                <a:solidFill>
                  <a:srgbClr val="C2CDE3"/>
                </a:solidFill>
              </a:rPr>
              <a:pPr>
                <a:defRPr/>
              </a:pPr>
              <a:t>18</a:t>
            </a:fld>
            <a:endParaRPr lang="de-DE" altLang="de-DE">
              <a:solidFill>
                <a:srgbClr val="C2CDE3"/>
              </a:solidFill>
            </a:endParaRPr>
          </a:p>
        </p:txBody>
      </p:sp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180975" y="2565400"/>
          <a:ext cx="5040313" cy="247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8" name="Diagramm" r:id="rId3" imgW="7772535" imgH="3819457" progId="MSGraph.Chart.8">
                  <p:embed followColorScheme="full"/>
                </p:oleObj>
              </mc:Choice>
              <mc:Fallback>
                <p:oleObj name="Diagramm" r:id="rId3" imgW="7772535" imgH="3819457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975" y="2565400"/>
                        <a:ext cx="5040313" cy="247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6"/>
          <p:cNvGraphicFramePr>
            <a:graphicFrameLocks noChangeAspect="1"/>
          </p:cNvGraphicFramePr>
          <p:nvPr/>
        </p:nvGraphicFramePr>
        <p:xfrm>
          <a:off x="5213350" y="2565400"/>
          <a:ext cx="3702050" cy="234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9" name="Diagramm" r:id="rId6" imgW="3819410" imgH="2419470" progId="Excel.Chart.8">
                  <p:embed/>
                </p:oleObj>
              </mc:Choice>
              <mc:Fallback>
                <p:oleObj name="Diagramm" r:id="rId6" imgW="3819410" imgH="2419470" progId="Excel.Char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3350" y="2565400"/>
                        <a:ext cx="3702050" cy="2344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1398588" y="1531938"/>
            <a:ext cx="25923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 eaLnBrk="0" hangingPunct="0">
              <a:spcBef>
                <a:spcPct val="20000"/>
              </a:spcBef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800" b="0" smtClean="0">
                <a:solidFill>
                  <a:srgbClr val="000000"/>
                </a:solidFill>
                <a:cs typeface="Arial" charset="0"/>
              </a:rPr>
              <a:t>ø Teilnehmerzahl</a:t>
            </a: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5213350" y="1531938"/>
            <a:ext cx="30956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 eaLnBrk="0" hangingPunct="0">
              <a:spcBef>
                <a:spcPct val="20000"/>
              </a:spcBef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800" b="0" smtClean="0">
                <a:solidFill>
                  <a:srgbClr val="000000"/>
                </a:solidFill>
                <a:cs typeface="Arial" charset="0"/>
              </a:rPr>
              <a:t>ø Kosten in € je Teilnehmer und Veranstaltungstag</a:t>
            </a: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395288" y="188913"/>
            <a:ext cx="58324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 eaLnBrk="0" hangingPunct="0">
              <a:spcBef>
                <a:spcPct val="20000"/>
              </a:spcBef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800" dirty="0" smtClean="0">
                <a:solidFill>
                  <a:srgbClr val="000000"/>
                </a:solidFill>
              </a:rPr>
              <a:t>Anzahl Teilnehmer und Kosten je Arbeitskreis </a:t>
            </a:r>
          </a:p>
          <a:p>
            <a:pPr algn="l" eaLnBrk="1" hangingPunct="1">
              <a:spcBef>
                <a:spcPct val="0"/>
              </a:spcBef>
            </a:pPr>
            <a:r>
              <a:rPr lang="de-DE" altLang="de-DE" sz="1800" dirty="0" smtClean="0">
                <a:solidFill>
                  <a:srgbClr val="000000"/>
                </a:solidFill>
              </a:rPr>
              <a:t>2015 und 2016</a:t>
            </a:r>
          </a:p>
        </p:txBody>
      </p:sp>
    </p:spTree>
    <p:extLst>
      <p:ext uri="{BB962C8B-B14F-4D97-AF65-F5344CB8AC3E}">
        <p14:creationId xmlns:p14="http://schemas.microsoft.com/office/powerpoint/2010/main" val="374718599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>
                <a:solidFill>
                  <a:srgbClr val="C2CDE3"/>
                </a:solidFill>
              </a:rPr>
              <a:pPr>
                <a:defRPr/>
              </a:pPr>
              <a:t>19</a:t>
            </a:fld>
            <a:endParaRPr lang="de-DE" altLang="de-DE">
              <a:solidFill>
                <a:srgbClr val="C2CDE3"/>
              </a:solidFill>
            </a:endParaRPr>
          </a:p>
        </p:txBody>
      </p:sp>
      <p:graphicFrame>
        <p:nvGraphicFramePr>
          <p:cNvPr id="14" name="Object 2"/>
          <p:cNvGraphicFramePr>
            <a:graphicFrameLocks noChangeAspect="1"/>
          </p:cNvGraphicFramePr>
          <p:nvPr/>
        </p:nvGraphicFramePr>
        <p:xfrm>
          <a:off x="180975" y="2538413"/>
          <a:ext cx="5040313" cy="247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2" name="Diagramm" r:id="rId3" imgW="7772535" imgH="3819457" progId="MSGraph.Chart.8">
                  <p:embed followColorScheme="full"/>
                </p:oleObj>
              </mc:Choice>
              <mc:Fallback>
                <p:oleObj name="Diagramm" r:id="rId3" imgW="7772535" imgH="3819457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975" y="2538413"/>
                        <a:ext cx="5040313" cy="247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3"/>
          <p:cNvGraphicFramePr>
            <a:graphicFrameLocks noChangeAspect="1"/>
          </p:cNvGraphicFramePr>
          <p:nvPr/>
        </p:nvGraphicFramePr>
        <p:xfrm>
          <a:off x="5364163" y="2492375"/>
          <a:ext cx="3644900" cy="248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3" name="Diagramm" r:id="rId6" imgW="3809955" imgH="2600370" progId="Excel.Chart.8">
                  <p:embed/>
                </p:oleObj>
              </mc:Choice>
              <mc:Fallback>
                <p:oleObj name="Diagramm" r:id="rId6" imgW="3809955" imgH="2600370" progId="Excel.Char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2492375"/>
                        <a:ext cx="3644900" cy="2487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1403350" y="1635125"/>
            <a:ext cx="25923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 eaLnBrk="0" hangingPunct="0">
              <a:spcBef>
                <a:spcPct val="20000"/>
              </a:spcBef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800" b="0" smtClean="0">
                <a:solidFill>
                  <a:srgbClr val="000000"/>
                </a:solidFill>
                <a:cs typeface="Arial" charset="0"/>
              </a:rPr>
              <a:t>ø Teilnehmerzahl</a:t>
            </a:r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5364163" y="1585913"/>
            <a:ext cx="30956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 eaLnBrk="0" hangingPunct="0">
              <a:spcBef>
                <a:spcPct val="20000"/>
              </a:spcBef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800" b="0" smtClean="0">
                <a:solidFill>
                  <a:srgbClr val="000000"/>
                </a:solidFill>
                <a:cs typeface="Arial" charset="0"/>
              </a:rPr>
              <a:t>ø Kosten in € je Teilnehmer und Veranstaltungstag</a:t>
            </a:r>
          </a:p>
        </p:txBody>
      </p:sp>
      <p:sp>
        <p:nvSpPr>
          <p:cNvPr id="18" name="Textfeld 2"/>
          <p:cNvSpPr txBox="1">
            <a:spLocks noChangeArrowheads="1"/>
          </p:cNvSpPr>
          <p:nvPr/>
        </p:nvSpPr>
        <p:spPr bwMode="auto">
          <a:xfrm>
            <a:off x="1889125" y="2857500"/>
            <a:ext cx="8128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spcBef>
                <a:spcPct val="20000"/>
              </a:spcBef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1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München</a:t>
            </a:r>
          </a:p>
        </p:txBody>
      </p:sp>
      <p:sp>
        <p:nvSpPr>
          <p:cNvPr id="19" name="Textfeld 9"/>
          <p:cNvSpPr txBox="1">
            <a:spLocks noChangeArrowheads="1"/>
          </p:cNvSpPr>
          <p:nvPr/>
        </p:nvSpPr>
        <p:spPr bwMode="auto">
          <a:xfrm>
            <a:off x="5732463" y="2846388"/>
            <a:ext cx="8572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spcBef>
                <a:spcPct val="20000"/>
              </a:spcBef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1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München</a:t>
            </a:r>
          </a:p>
        </p:txBody>
      </p:sp>
      <p:sp>
        <p:nvSpPr>
          <p:cNvPr id="20" name="Textfeld 3"/>
          <p:cNvSpPr txBox="1">
            <a:spLocks noChangeArrowheads="1"/>
          </p:cNvSpPr>
          <p:nvPr/>
        </p:nvSpPr>
        <p:spPr bwMode="auto">
          <a:xfrm>
            <a:off x="1901825" y="3155950"/>
            <a:ext cx="846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spcBef>
                <a:spcPct val="20000"/>
              </a:spcBef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1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Bonn</a:t>
            </a:r>
          </a:p>
        </p:txBody>
      </p:sp>
      <p:sp>
        <p:nvSpPr>
          <p:cNvPr id="21" name="Textfeld 11"/>
          <p:cNvSpPr txBox="1">
            <a:spLocks noChangeArrowheads="1"/>
          </p:cNvSpPr>
          <p:nvPr/>
        </p:nvSpPr>
        <p:spPr bwMode="auto">
          <a:xfrm>
            <a:off x="5732463" y="3135313"/>
            <a:ext cx="8445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spcBef>
                <a:spcPct val="20000"/>
              </a:spcBef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1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Bonn</a:t>
            </a:r>
          </a:p>
        </p:txBody>
      </p:sp>
      <p:sp>
        <p:nvSpPr>
          <p:cNvPr id="22" name="Textfeld 4"/>
          <p:cNvSpPr txBox="1">
            <a:spLocks noChangeArrowheads="1"/>
          </p:cNvSpPr>
          <p:nvPr/>
        </p:nvSpPr>
        <p:spPr bwMode="auto">
          <a:xfrm>
            <a:off x="1889125" y="3892550"/>
            <a:ext cx="9715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spcBef>
                <a:spcPct val="20000"/>
              </a:spcBef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1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Frankfurt</a:t>
            </a:r>
          </a:p>
        </p:txBody>
      </p:sp>
      <p:sp>
        <p:nvSpPr>
          <p:cNvPr id="23" name="Textfeld 13"/>
          <p:cNvSpPr txBox="1">
            <a:spLocks noChangeArrowheads="1"/>
          </p:cNvSpPr>
          <p:nvPr/>
        </p:nvSpPr>
        <p:spPr bwMode="auto">
          <a:xfrm>
            <a:off x="5689600" y="3854450"/>
            <a:ext cx="10795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spcBef>
                <a:spcPct val="20000"/>
              </a:spcBef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1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Frankfurt</a:t>
            </a:r>
          </a:p>
        </p:txBody>
      </p:sp>
      <p:sp>
        <p:nvSpPr>
          <p:cNvPr id="24" name="Textfeld 5"/>
          <p:cNvSpPr txBox="1">
            <a:spLocks noChangeArrowheads="1"/>
          </p:cNvSpPr>
          <p:nvPr/>
        </p:nvSpPr>
        <p:spPr bwMode="auto">
          <a:xfrm>
            <a:off x="1889125" y="4197350"/>
            <a:ext cx="10033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spcBef>
                <a:spcPct val="20000"/>
              </a:spcBef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1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Rostock</a:t>
            </a:r>
          </a:p>
        </p:txBody>
      </p:sp>
      <p:sp>
        <p:nvSpPr>
          <p:cNvPr id="25" name="Textfeld 15"/>
          <p:cNvSpPr txBox="1">
            <a:spLocks noChangeArrowheads="1"/>
          </p:cNvSpPr>
          <p:nvPr/>
        </p:nvSpPr>
        <p:spPr bwMode="auto">
          <a:xfrm>
            <a:off x="5689600" y="4154488"/>
            <a:ext cx="100806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spcBef>
                <a:spcPct val="20000"/>
              </a:spcBef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1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Rostock</a:t>
            </a:r>
          </a:p>
        </p:txBody>
      </p:sp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395288" y="188913"/>
            <a:ext cx="58324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 eaLnBrk="0" hangingPunct="0">
              <a:spcBef>
                <a:spcPct val="20000"/>
              </a:spcBef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Anzahl Teilnehmer und Kosten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je Frühjahrs- und Herbsttagung 2015 und 2016</a:t>
            </a:r>
          </a:p>
        </p:txBody>
      </p:sp>
    </p:spTree>
    <p:extLst>
      <p:ext uri="{BB962C8B-B14F-4D97-AF65-F5344CB8AC3E}">
        <p14:creationId xmlns:p14="http://schemas.microsoft.com/office/powerpoint/2010/main" val="307131259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>
                <a:solidFill>
                  <a:srgbClr val="C2CDE3"/>
                </a:solidFill>
              </a:rPr>
              <a:pPr>
                <a:defRPr/>
              </a:pPr>
              <a:t>20</a:t>
            </a:fld>
            <a:endParaRPr lang="de-DE" altLang="de-DE">
              <a:solidFill>
                <a:srgbClr val="C2CDE3"/>
              </a:solidFill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755650" y="1771650"/>
            <a:ext cx="6408738" cy="3889375"/>
            <a:chOff x="476" y="935"/>
            <a:chExt cx="4037" cy="2450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476" y="1294"/>
              <a:ext cx="4037" cy="23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 eaLnBrk="0" hangingPunct="0">
                <a:spcBef>
                  <a:spcPct val="20000"/>
                </a:spcBef>
                <a:tabLst>
                  <a:tab pos="0" algn="l"/>
                  <a:tab pos="5024438" algn="l"/>
                  <a:tab pos="5651500" algn="dec"/>
                </a:tabLst>
                <a:defRPr sz="3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tabLst>
                  <a:tab pos="0" algn="l"/>
                  <a:tab pos="5024438" algn="l"/>
                  <a:tab pos="5651500" algn="dec"/>
                </a:tabLst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tabLst>
                  <a:tab pos="0" algn="l"/>
                  <a:tab pos="5024438" algn="l"/>
                  <a:tab pos="5651500" algn="dec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tabLst>
                  <a:tab pos="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tabLst>
                  <a:tab pos="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5024438" algn="l"/>
                  <a:tab pos="5651500" algn="dec"/>
                </a:tabLst>
                <a:defRPr/>
              </a:pPr>
              <a:r>
                <a:rPr kumimoji="0" lang="de-DE" altLang="de-DE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Einnahmen	+	196,0</a:t>
              </a:r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476" y="1657"/>
              <a:ext cx="4037" cy="101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 eaLnBrk="0" hangingPunct="0">
                <a:spcBef>
                  <a:spcPct val="20000"/>
                </a:spcBef>
                <a:tabLst>
                  <a:tab pos="269875" algn="l"/>
                  <a:tab pos="357188" algn="l"/>
                  <a:tab pos="5024438" algn="l"/>
                  <a:tab pos="5651500" algn="dec"/>
                </a:tabLst>
                <a:defRPr sz="3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tabLst>
                  <a:tab pos="269875" algn="l"/>
                  <a:tab pos="357188" algn="l"/>
                  <a:tab pos="5024438" algn="l"/>
                  <a:tab pos="5651500" algn="dec"/>
                </a:tabLst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tabLst>
                  <a:tab pos="269875" algn="l"/>
                  <a:tab pos="357188" algn="l"/>
                  <a:tab pos="5024438" algn="l"/>
                  <a:tab pos="5651500" algn="dec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tabLst>
                  <a:tab pos="269875" algn="l"/>
                  <a:tab pos="357188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tabLst>
                  <a:tab pos="269875" algn="l"/>
                  <a:tab pos="357188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69875" algn="l"/>
                  <a:tab pos="357188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69875" algn="l"/>
                  <a:tab pos="357188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69875" algn="l"/>
                  <a:tab pos="357188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69875" algn="l"/>
                  <a:tab pos="357188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69875" algn="l"/>
                  <a:tab pos="357188" algn="l"/>
                  <a:tab pos="5024438" algn="l"/>
                  <a:tab pos="5651500" algn="dec"/>
                </a:tabLst>
                <a:defRPr/>
              </a:pPr>
              <a:r>
                <a:rPr kumimoji="0" lang="de-DE" altLang="de-DE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Ausgaben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69875" algn="l"/>
                  <a:tab pos="357188" algn="l"/>
                  <a:tab pos="5024438" algn="l"/>
                  <a:tab pos="5651500" algn="dec"/>
                </a:tabLst>
                <a:defRPr/>
              </a:pPr>
              <a:r>
                <a:rPr kumimoji="0" lang="de-DE" altLang="de-DE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	</a:t>
              </a:r>
              <a:r>
                <a:rPr kumimoji="0" lang="de-DE" altLang="de-DE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rPr>
                <a:t>• Tagungen/Betriebsvergleich</a:t>
              </a:r>
              <a:r>
                <a:rPr kumimoji="0" lang="de-DE" altLang="de-DE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	-	149,5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69875" algn="l"/>
                  <a:tab pos="357188" algn="l"/>
                  <a:tab pos="5024438" algn="l"/>
                  <a:tab pos="5651500" algn="dec"/>
                </a:tabLst>
                <a:defRPr/>
              </a:pPr>
              <a:r>
                <a:rPr kumimoji="0" lang="de-DE" altLang="de-DE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	</a:t>
              </a:r>
              <a:r>
                <a:rPr kumimoji="0" lang="de-DE" altLang="de-DE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rPr>
                <a:t>• Verwaltungskosten	-	59,0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69875" algn="l"/>
                  <a:tab pos="357188" algn="l"/>
                  <a:tab pos="5024438" algn="l"/>
                  <a:tab pos="5651500" algn="dec"/>
                </a:tabLst>
                <a:defRPr/>
              </a:pPr>
              <a:r>
                <a:rPr kumimoji="0" lang="de-DE" altLang="de-DE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rPr>
                <a:t>Ausgaben Gesamt	-	208,5</a:t>
              </a:r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476" y="2795"/>
              <a:ext cx="4037" cy="23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 eaLnBrk="0" hangingPunct="0">
                <a:spcBef>
                  <a:spcPct val="20000"/>
                </a:spcBef>
                <a:tabLst>
                  <a:tab pos="0" algn="l"/>
                  <a:tab pos="5024438" algn="l"/>
                  <a:tab pos="5651500" algn="dec"/>
                </a:tabLst>
                <a:defRPr sz="3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tabLst>
                  <a:tab pos="0" algn="l"/>
                  <a:tab pos="5024438" algn="l"/>
                  <a:tab pos="5651500" algn="dec"/>
                </a:tabLst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tabLst>
                  <a:tab pos="0" algn="l"/>
                  <a:tab pos="5024438" algn="l"/>
                  <a:tab pos="5651500" algn="dec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tabLst>
                  <a:tab pos="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tabLst>
                  <a:tab pos="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5024438" algn="l"/>
                  <a:tab pos="5651500" algn="dec"/>
                </a:tabLst>
                <a:defRPr/>
              </a:pPr>
              <a:r>
                <a:rPr kumimoji="0" lang="de-DE" altLang="de-DE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Über- bzw. Unterdeckung	-	12,5</a:t>
              </a:r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476" y="3154"/>
              <a:ext cx="4037" cy="23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 eaLnBrk="0" hangingPunct="0">
                <a:spcBef>
                  <a:spcPct val="20000"/>
                </a:spcBef>
                <a:tabLst>
                  <a:tab pos="5024438" algn="l"/>
                  <a:tab pos="5651500" algn="dec"/>
                </a:tabLst>
                <a:defRPr sz="3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tabLst>
                  <a:tab pos="5024438" algn="l"/>
                  <a:tab pos="5651500" algn="dec"/>
                </a:tabLst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tabLst>
                  <a:tab pos="5024438" algn="l"/>
                  <a:tab pos="5651500" algn="dec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tabLst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tabLst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5024438" algn="l"/>
                  <a:tab pos="5651500" algn="dec"/>
                </a:tabLst>
                <a:defRPr/>
              </a:pPr>
              <a:r>
                <a:rPr kumimoji="0" lang="de-DE" altLang="de-DE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Kassenstand am 31.12.2017	+	190,5</a:t>
              </a:r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476" y="935"/>
              <a:ext cx="4037" cy="23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 eaLnBrk="0" hangingPunct="0">
                <a:spcBef>
                  <a:spcPct val="20000"/>
                </a:spcBef>
                <a:tabLst>
                  <a:tab pos="5024438" algn="l"/>
                  <a:tab pos="5651500" algn="dec"/>
                </a:tabLst>
                <a:defRPr sz="3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tabLst>
                  <a:tab pos="5024438" algn="l"/>
                  <a:tab pos="5651500" algn="dec"/>
                </a:tabLst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tabLst>
                  <a:tab pos="5024438" algn="l"/>
                  <a:tab pos="5651500" algn="dec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tabLst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tabLst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024438" algn="l"/>
                  <a:tab pos="5651500" algn="dec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5024438" algn="l"/>
                  <a:tab pos="5651500" algn="dec"/>
                </a:tabLst>
                <a:defRPr/>
              </a:pPr>
              <a:r>
                <a:rPr kumimoji="0" lang="de-DE" altLang="de-DE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Kassenstand am 01.01.2017	+	203,0</a:t>
              </a:r>
            </a:p>
          </p:txBody>
        </p:sp>
      </p:grp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827088" y="4149725"/>
            <a:ext cx="597693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395288" y="404813"/>
            <a:ext cx="51133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 eaLnBrk="0" hangingPunct="0">
              <a:spcBef>
                <a:spcPct val="20000"/>
              </a:spcBef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I. Hochrechnung 2017</a:t>
            </a:r>
          </a:p>
        </p:txBody>
      </p:sp>
    </p:spTree>
    <p:extLst>
      <p:ext uri="{BB962C8B-B14F-4D97-AF65-F5344CB8AC3E}">
        <p14:creationId xmlns:p14="http://schemas.microsoft.com/office/powerpoint/2010/main" val="408439629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 smtClean="0"/>
              <a:pPr>
                <a:defRPr/>
              </a:pPr>
              <a:t>21</a:t>
            </a:fld>
            <a:endParaRPr lang="de-DE" altLang="de-DE"/>
          </a:p>
        </p:txBody>
      </p:sp>
      <p:sp>
        <p:nvSpPr>
          <p:cNvPr id="5" name="Rectangle 3"/>
          <p:cNvSpPr>
            <a:spLocks noChangeAspect="1" noChangeArrowheads="1"/>
          </p:cNvSpPr>
          <p:nvPr/>
        </p:nvSpPr>
        <p:spPr bwMode="auto">
          <a:xfrm>
            <a:off x="161925" y="1042988"/>
            <a:ext cx="88201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1529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71550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93838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016125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38413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956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528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100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3672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Bericht des Vorstands / Einführung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Genehmigung des Protokolls vom 17</a:t>
            </a:r>
            <a:r>
              <a:rPr lang="de-DE" sz="2200" dirty="0" smtClean="0">
                <a:solidFill>
                  <a:srgbClr val="246028"/>
                </a:solidFill>
              </a:rPr>
              <a:t>. / 18</a:t>
            </a:r>
            <a:r>
              <a:rPr lang="de-DE" sz="2200" dirty="0">
                <a:solidFill>
                  <a:srgbClr val="246028"/>
                </a:solidFill>
              </a:rPr>
              <a:t>. November 2016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 smtClean="0">
                <a:solidFill>
                  <a:srgbClr val="246028"/>
                </a:solidFill>
              </a:rPr>
              <a:t>Einführung </a:t>
            </a:r>
            <a:r>
              <a:rPr lang="de-DE" sz="2200" dirty="0">
                <a:solidFill>
                  <a:srgbClr val="246028"/>
                </a:solidFill>
              </a:rPr>
              <a:t>eines Arbeitskreises „Digitale </a:t>
            </a:r>
            <a:r>
              <a:rPr lang="de-DE" sz="2200" dirty="0" smtClean="0">
                <a:solidFill>
                  <a:srgbClr val="246028"/>
                </a:solidFill>
              </a:rPr>
              <a:t>Geschäftsmodelle“</a:t>
            </a:r>
            <a:r>
              <a:rPr lang="de-DE" sz="2200" dirty="0">
                <a:solidFill>
                  <a:srgbClr val="246028"/>
                </a:solidFill>
              </a:rPr>
              <a:t/>
            </a:r>
            <a:br>
              <a:rPr lang="de-DE" sz="2200" dirty="0">
                <a:solidFill>
                  <a:srgbClr val="246028"/>
                </a:solidFill>
              </a:rPr>
            </a:br>
            <a:r>
              <a:rPr lang="de-DE" sz="2200" dirty="0">
                <a:solidFill>
                  <a:srgbClr val="246028"/>
                </a:solidFill>
              </a:rPr>
              <a:t>(Wahl des Arbeitskreisleiters bzw. der Arbeitskreisleiterin)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Bericht des Schatzmeisters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b="1" dirty="0">
                <a:solidFill>
                  <a:srgbClr val="246028"/>
                </a:solidFill>
              </a:rPr>
              <a:t>Bericht der Kassenprüfer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Entlastung des Vorstands und des Schatzmeisters </a:t>
            </a:r>
          </a:p>
        </p:txBody>
      </p:sp>
      <p:sp>
        <p:nvSpPr>
          <p:cNvPr id="8" name="Rechteck 7"/>
          <p:cNvSpPr/>
          <p:nvPr/>
        </p:nvSpPr>
        <p:spPr bwMode="auto">
          <a:xfrm>
            <a:off x="179512" y="3645024"/>
            <a:ext cx="8730555" cy="432048"/>
          </a:xfrm>
          <a:prstGeom prst="rect">
            <a:avLst/>
          </a:prstGeom>
          <a:noFill/>
          <a:ln w="12700" cap="flat" cmpd="sng" algn="ctr">
            <a:solidFill>
              <a:srgbClr val="246028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862209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Bericht der </a:t>
            </a:r>
            <a:r>
              <a:rPr lang="de-DE" dirty="0" smtClean="0"/>
              <a:t>Kassenprüfer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 smtClean="0"/>
              <a:pPr>
                <a:defRPr/>
              </a:pPr>
              <a:t>22</a:t>
            </a:fld>
            <a:endParaRPr lang="de-DE" altLang="de-DE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2631" y="1042988"/>
            <a:ext cx="7038737" cy="529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6044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Bericht der Kassenprüfer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 smtClean="0"/>
              <a:pPr>
                <a:defRPr/>
              </a:pPr>
              <a:t>23</a:t>
            </a:fld>
            <a:endParaRPr lang="de-DE" altLang="de-DE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172" y="1042988"/>
            <a:ext cx="7857656" cy="529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51365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Bericht der Kassenprüfer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 smtClean="0"/>
              <a:pPr>
                <a:defRPr/>
              </a:pPr>
              <a:t>24</a:t>
            </a:fld>
            <a:endParaRPr lang="de-DE" altLang="de-DE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9507" y="1042988"/>
            <a:ext cx="7664985" cy="529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64629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Bericht der Kassenprüfer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 smtClean="0"/>
              <a:pPr>
                <a:defRPr/>
              </a:pPr>
              <a:t>25</a:t>
            </a:fld>
            <a:endParaRPr lang="de-DE" altLang="de-DE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848" r="20948" b="6549"/>
          <a:stretch/>
        </p:blipFill>
        <p:spPr>
          <a:xfrm rot="5400000">
            <a:off x="2133487" y="-270754"/>
            <a:ext cx="4752527" cy="869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70167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Bericht der Kassenprüfer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 smtClean="0"/>
              <a:pPr>
                <a:defRPr/>
              </a:pPr>
              <a:t>26</a:t>
            </a:fld>
            <a:endParaRPr lang="de-DE" altLang="de-DE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672" t="3418" r="13086" b="5006"/>
          <a:stretch/>
        </p:blipFill>
        <p:spPr>
          <a:xfrm rot="5400000">
            <a:off x="1993498" y="-769174"/>
            <a:ext cx="5256584" cy="904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27910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 smtClean="0"/>
              <a:pPr>
                <a:defRPr/>
              </a:pPr>
              <a:t>27</a:t>
            </a:fld>
            <a:endParaRPr lang="de-DE" altLang="de-DE"/>
          </a:p>
        </p:txBody>
      </p:sp>
      <p:sp>
        <p:nvSpPr>
          <p:cNvPr id="5" name="Rectangle 3"/>
          <p:cNvSpPr>
            <a:spLocks noChangeAspect="1" noChangeArrowheads="1"/>
          </p:cNvSpPr>
          <p:nvPr/>
        </p:nvSpPr>
        <p:spPr bwMode="auto">
          <a:xfrm>
            <a:off x="161925" y="1042988"/>
            <a:ext cx="88201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1529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55600" indent="-3556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71550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93838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016125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38413" indent="-342900">
              <a:spcBef>
                <a:spcPct val="20000"/>
              </a:spcBef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956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528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100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367213" indent="-342900" fontAlgn="base">
              <a:spcBef>
                <a:spcPct val="20000"/>
              </a:spcBef>
              <a:spcAft>
                <a:spcPct val="0"/>
              </a:spcAft>
              <a:buClr>
                <a:srgbClr val="C9051B"/>
              </a:buClr>
              <a:buFont typeface="Wingdings" panose="05000000000000000000" pitchFamily="2" charset="2"/>
              <a:buChar char="n"/>
              <a:tabLst>
                <a:tab pos="7358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Bericht des Vorstands / Einführung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Genehmigung des Protokolls vom 17</a:t>
            </a:r>
            <a:r>
              <a:rPr lang="de-DE" sz="2200" dirty="0" smtClean="0">
                <a:solidFill>
                  <a:srgbClr val="246028"/>
                </a:solidFill>
              </a:rPr>
              <a:t>. / 18</a:t>
            </a:r>
            <a:r>
              <a:rPr lang="de-DE" sz="2200" dirty="0">
                <a:solidFill>
                  <a:srgbClr val="246028"/>
                </a:solidFill>
              </a:rPr>
              <a:t>. November 2016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 smtClean="0">
                <a:solidFill>
                  <a:srgbClr val="246028"/>
                </a:solidFill>
              </a:rPr>
              <a:t>Einführung </a:t>
            </a:r>
            <a:r>
              <a:rPr lang="de-DE" sz="2200" dirty="0">
                <a:solidFill>
                  <a:srgbClr val="246028"/>
                </a:solidFill>
              </a:rPr>
              <a:t>eines Arbeitskreises „Digitale </a:t>
            </a:r>
            <a:r>
              <a:rPr lang="de-DE" sz="2200" dirty="0" smtClean="0">
                <a:solidFill>
                  <a:srgbClr val="246028"/>
                </a:solidFill>
              </a:rPr>
              <a:t>Geschäftsmodelle“</a:t>
            </a:r>
            <a:r>
              <a:rPr lang="de-DE" sz="2200" dirty="0">
                <a:solidFill>
                  <a:srgbClr val="246028"/>
                </a:solidFill>
              </a:rPr>
              <a:t/>
            </a:r>
            <a:br>
              <a:rPr lang="de-DE" sz="2200" dirty="0">
                <a:solidFill>
                  <a:srgbClr val="246028"/>
                </a:solidFill>
              </a:rPr>
            </a:br>
            <a:r>
              <a:rPr lang="de-DE" sz="2200" dirty="0">
                <a:solidFill>
                  <a:srgbClr val="246028"/>
                </a:solidFill>
              </a:rPr>
              <a:t>(Wahl des Arbeitskreisleiters bzw. der Arbeitskreisleiterin)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Bericht des Schatzmeisters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dirty="0">
                <a:solidFill>
                  <a:srgbClr val="246028"/>
                </a:solidFill>
              </a:rPr>
              <a:t>Bericht der Kassenprüfer</a:t>
            </a:r>
          </a:p>
          <a:p>
            <a:pPr marL="457200" lvl="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200" b="1" dirty="0">
                <a:solidFill>
                  <a:srgbClr val="246028"/>
                </a:solidFill>
              </a:rPr>
              <a:t>Entlastung des Vorstands und des Schatzmeisters </a:t>
            </a:r>
          </a:p>
        </p:txBody>
      </p:sp>
      <p:sp>
        <p:nvSpPr>
          <p:cNvPr id="8" name="Rechteck 7"/>
          <p:cNvSpPr/>
          <p:nvPr/>
        </p:nvSpPr>
        <p:spPr bwMode="auto">
          <a:xfrm>
            <a:off x="179512" y="4221088"/>
            <a:ext cx="8730555" cy="432048"/>
          </a:xfrm>
          <a:prstGeom prst="rect">
            <a:avLst/>
          </a:prstGeom>
          <a:noFill/>
          <a:ln w="12700" cap="flat" cmpd="sng" algn="ctr">
            <a:solidFill>
              <a:srgbClr val="246028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90290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3513" y="431800"/>
            <a:ext cx="6928768" cy="360363"/>
          </a:xfrm>
        </p:spPr>
        <p:txBody>
          <a:bodyPr/>
          <a:lstStyle/>
          <a:p>
            <a:r>
              <a:rPr lang="de-DE" dirty="0" smtClean="0"/>
              <a:t>Verschiedenes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7575F-EDA5-48C9-92C9-4D762CE1F289}" type="slidenum">
              <a:rPr lang="de-DE" altLang="de-DE" smtClean="0"/>
              <a:pPr>
                <a:defRPr/>
              </a:pPr>
              <a:t>28</a:t>
            </a:fld>
            <a:endParaRPr lang="de-DE" altLang="de-DE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Die nächsten Plenumssitzungen finden wie folgt statt:</a:t>
            </a:r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/>
          </a:p>
          <a:p>
            <a:pPr marL="0" indent="0">
              <a:buNone/>
            </a:pPr>
            <a:endParaRPr lang="de-DE" dirty="0" smtClean="0"/>
          </a:p>
        </p:txBody>
      </p:sp>
      <p:sp>
        <p:nvSpPr>
          <p:cNvPr id="5" name="Abgerundetes Rechteck 4"/>
          <p:cNvSpPr/>
          <p:nvPr/>
        </p:nvSpPr>
        <p:spPr bwMode="auto">
          <a:xfrm>
            <a:off x="557213" y="1844824"/>
            <a:ext cx="8191252" cy="1008112"/>
          </a:xfrm>
          <a:prstGeom prst="roundRect">
            <a:avLst/>
          </a:prstGeom>
          <a:noFill/>
          <a:ln w="12700" cap="flat" cmpd="sng" algn="ctr">
            <a:solidFill>
              <a:srgbClr val="246028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de-DE" sz="3000" b="1" dirty="0" smtClean="0">
                <a:solidFill>
                  <a:srgbClr val="246028"/>
                </a:solidFill>
              </a:rPr>
              <a:t>23. </a:t>
            </a:r>
            <a:r>
              <a:rPr lang="de-DE" sz="3000" b="1" dirty="0">
                <a:solidFill>
                  <a:srgbClr val="246028"/>
                </a:solidFill>
              </a:rPr>
              <a:t>/ </a:t>
            </a:r>
            <a:r>
              <a:rPr lang="de-DE" sz="3000" b="1" dirty="0" smtClean="0">
                <a:solidFill>
                  <a:srgbClr val="246028"/>
                </a:solidFill>
              </a:rPr>
              <a:t>24. November 2017</a:t>
            </a:r>
            <a:endParaRPr lang="de-DE" sz="3000" b="1" dirty="0">
              <a:solidFill>
                <a:srgbClr val="246028"/>
              </a:solidFill>
            </a:endParaRPr>
          </a:p>
          <a:p>
            <a:pPr algn="ctr" eaLnBrk="1" hangingPunct="1"/>
            <a:r>
              <a:rPr lang="de-DE" sz="3000" dirty="0">
                <a:solidFill>
                  <a:srgbClr val="246028"/>
                </a:solidFill>
              </a:rPr>
              <a:t>in </a:t>
            </a:r>
            <a:r>
              <a:rPr lang="de-DE" sz="3000" dirty="0" smtClean="0">
                <a:solidFill>
                  <a:srgbClr val="246028"/>
                </a:solidFill>
              </a:rPr>
              <a:t>Hamburg</a:t>
            </a:r>
            <a:endParaRPr lang="de-DE" sz="3000" dirty="0">
              <a:solidFill>
                <a:srgbClr val="246028"/>
              </a:solidFill>
            </a:endParaRPr>
          </a:p>
        </p:txBody>
      </p:sp>
      <p:sp>
        <p:nvSpPr>
          <p:cNvPr id="6" name="Abgerundetes Rechteck 5"/>
          <p:cNvSpPr/>
          <p:nvPr/>
        </p:nvSpPr>
        <p:spPr bwMode="auto">
          <a:xfrm>
            <a:off x="557213" y="3392996"/>
            <a:ext cx="8191252" cy="1008112"/>
          </a:xfrm>
          <a:prstGeom prst="roundRect">
            <a:avLst/>
          </a:prstGeom>
          <a:noFill/>
          <a:ln w="12700" cap="flat" cmpd="sng" algn="ctr">
            <a:solidFill>
              <a:srgbClr val="246028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de-DE" sz="3000" b="1" dirty="0" smtClean="0">
                <a:solidFill>
                  <a:srgbClr val="246028"/>
                </a:solidFill>
              </a:rPr>
              <a:t>26. </a:t>
            </a:r>
            <a:r>
              <a:rPr lang="de-DE" sz="3000" b="1" dirty="0">
                <a:solidFill>
                  <a:srgbClr val="246028"/>
                </a:solidFill>
              </a:rPr>
              <a:t>/ </a:t>
            </a:r>
            <a:r>
              <a:rPr lang="de-DE" sz="3000" b="1" dirty="0" smtClean="0">
                <a:solidFill>
                  <a:srgbClr val="246028"/>
                </a:solidFill>
              </a:rPr>
              <a:t>27. April 2018</a:t>
            </a:r>
            <a:r>
              <a:rPr lang="de-DE" sz="3000" b="1" dirty="0">
                <a:solidFill>
                  <a:srgbClr val="246028"/>
                </a:solidFill>
              </a:rPr>
              <a:t/>
            </a:r>
            <a:br>
              <a:rPr lang="de-DE" sz="3000" b="1" dirty="0">
                <a:solidFill>
                  <a:srgbClr val="246028"/>
                </a:solidFill>
              </a:rPr>
            </a:br>
            <a:r>
              <a:rPr lang="de-DE" sz="3000" dirty="0" smtClean="0">
                <a:solidFill>
                  <a:srgbClr val="246028"/>
                </a:solidFill>
              </a:rPr>
              <a:t>in Leipzig</a:t>
            </a:r>
            <a:endParaRPr lang="de-DE" sz="3000" dirty="0">
              <a:solidFill>
                <a:srgbClr val="246028"/>
              </a:solidFill>
            </a:endParaRPr>
          </a:p>
        </p:txBody>
      </p:sp>
      <p:sp>
        <p:nvSpPr>
          <p:cNvPr id="7" name="Abgerundetes Rechteck 6"/>
          <p:cNvSpPr/>
          <p:nvPr/>
        </p:nvSpPr>
        <p:spPr bwMode="auto">
          <a:xfrm>
            <a:off x="557213" y="4941168"/>
            <a:ext cx="8191252" cy="1008112"/>
          </a:xfrm>
          <a:prstGeom prst="roundRect">
            <a:avLst/>
          </a:prstGeom>
          <a:noFill/>
          <a:ln w="12700" cap="flat" cmpd="sng" algn="ctr">
            <a:solidFill>
              <a:srgbClr val="246028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de-DE" sz="3000" b="1" dirty="0" smtClean="0">
                <a:solidFill>
                  <a:srgbClr val="246028"/>
                </a:solidFill>
              </a:rPr>
              <a:t>2018</a:t>
            </a:r>
            <a:r>
              <a:rPr lang="de-DE" sz="3000" b="1" dirty="0">
                <a:solidFill>
                  <a:srgbClr val="246028"/>
                </a:solidFill>
              </a:rPr>
              <a:t/>
            </a:r>
            <a:br>
              <a:rPr lang="de-DE" sz="3000" b="1" dirty="0">
                <a:solidFill>
                  <a:srgbClr val="246028"/>
                </a:solidFill>
              </a:rPr>
            </a:br>
            <a:r>
              <a:rPr lang="de-DE" sz="3000" dirty="0" smtClean="0">
                <a:solidFill>
                  <a:srgbClr val="246028"/>
                </a:solidFill>
              </a:rPr>
              <a:t>Ort wird </a:t>
            </a:r>
            <a:r>
              <a:rPr lang="de-DE" sz="3000" dirty="0" smtClean="0">
                <a:solidFill>
                  <a:srgbClr val="246028"/>
                </a:solidFill>
              </a:rPr>
              <a:t>no</a:t>
            </a:r>
            <a:r>
              <a:rPr lang="de-DE" sz="3000" b="1" dirty="0">
                <a:solidFill>
                  <a:srgbClr val="246028"/>
                </a:solidFill>
              </a:rPr>
              <a:t>22. / 23. November </a:t>
            </a:r>
            <a:r>
              <a:rPr lang="de-DE" sz="3000" dirty="0" err="1" smtClean="0">
                <a:solidFill>
                  <a:srgbClr val="246028"/>
                </a:solidFill>
              </a:rPr>
              <a:t>ch</a:t>
            </a:r>
            <a:r>
              <a:rPr lang="de-DE" sz="3000" dirty="0" smtClean="0">
                <a:solidFill>
                  <a:srgbClr val="246028"/>
                </a:solidFill>
              </a:rPr>
              <a:t> </a:t>
            </a:r>
            <a:r>
              <a:rPr lang="de-DE" sz="3000" dirty="0" smtClean="0">
                <a:solidFill>
                  <a:srgbClr val="246028"/>
                </a:solidFill>
              </a:rPr>
              <a:t>bekanntgegeben</a:t>
            </a:r>
            <a:endParaRPr lang="de-DE" sz="3000" dirty="0">
              <a:solidFill>
                <a:srgbClr val="2460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79616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HWS_Vorlage_2011-10-11">
  <a:themeElements>
    <a:clrScheme name="NHWS_Vorlage_2011-10-11 1">
      <a:dk1>
        <a:srgbClr val="00509F"/>
      </a:dk1>
      <a:lt1>
        <a:srgbClr val="FFFFFF"/>
      </a:lt1>
      <a:dk2>
        <a:srgbClr val="C9051B"/>
      </a:dk2>
      <a:lt2>
        <a:srgbClr val="C2CDE3"/>
      </a:lt2>
      <a:accent1>
        <a:srgbClr val="7B8BBF"/>
      </a:accent1>
      <a:accent2>
        <a:srgbClr val="C9051B"/>
      </a:accent2>
      <a:accent3>
        <a:srgbClr val="FFFFFF"/>
      </a:accent3>
      <a:accent4>
        <a:srgbClr val="004387"/>
      </a:accent4>
      <a:accent5>
        <a:srgbClr val="BFC4DC"/>
      </a:accent5>
      <a:accent6>
        <a:srgbClr val="B60417"/>
      </a:accent6>
      <a:hlink>
        <a:srgbClr val="4E6BAB"/>
      </a:hlink>
      <a:folHlink>
        <a:srgbClr val="A7B0D4"/>
      </a:folHlink>
    </a:clrScheme>
    <a:fontScheme name="NHWS_Vorlage_2011-10-1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solidFill>
          <a:schemeClr val="accent1"/>
        </a:solidFill>
        <a:ln w="25400" cap="flat" cmpd="sng" algn="ctr">
          <a:solidFill>
            <a:schemeClr val="bg1">
              <a:lumMod val="50000"/>
            </a:schemeClr>
          </a:solidFill>
          <a:prstDash val="solid"/>
          <a:round/>
          <a:headEnd type="none" w="med" len="med"/>
          <a:tailEnd type="arrow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NHWS_Vorlage_2011-10-11 1">
        <a:dk1>
          <a:srgbClr val="00509F"/>
        </a:dk1>
        <a:lt1>
          <a:srgbClr val="FFFFFF"/>
        </a:lt1>
        <a:dk2>
          <a:srgbClr val="C9051B"/>
        </a:dk2>
        <a:lt2>
          <a:srgbClr val="C2CDE3"/>
        </a:lt2>
        <a:accent1>
          <a:srgbClr val="7B8BBF"/>
        </a:accent1>
        <a:accent2>
          <a:srgbClr val="C9051B"/>
        </a:accent2>
        <a:accent3>
          <a:srgbClr val="FFFFFF"/>
        </a:accent3>
        <a:accent4>
          <a:srgbClr val="004387"/>
        </a:accent4>
        <a:accent5>
          <a:srgbClr val="BFC4DC"/>
        </a:accent5>
        <a:accent6>
          <a:srgbClr val="B60417"/>
        </a:accent6>
        <a:hlink>
          <a:srgbClr val="4E6BAB"/>
        </a:hlink>
        <a:folHlink>
          <a:srgbClr val="A7B0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NHWS_Vorlage_2011-10-11</Template>
  <TotalTime>0</TotalTime>
  <Words>801</Words>
  <Application>Microsoft Office PowerPoint</Application>
  <PresentationFormat>Bildschirmpräsentation (4:3)</PresentationFormat>
  <Paragraphs>269</Paragraphs>
  <Slides>28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34" baseType="lpstr">
      <vt:lpstr>Arial</vt:lpstr>
      <vt:lpstr>Calibri Light</vt:lpstr>
      <vt:lpstr>Courier New</vt:lpstr>
      <vt:lpstr>Wingdings</vt:lpstr>
      <vt:lpstr>NHWS_Vorlage_2011-10-11</vt:lpstr>
      <vt:lpstr>Diagramm</vt:lpstr>
      <vt:lpstr>Frühjahrstagung der AGW Regularien</vt:lpstr>
      <vt:lpstr>Agenda</vt:lpstr>
      <vt:lpstr>Agenda</vt:lpstr>
      <vt:lpstr>Genehmigung des Protokolls vom 21./22.04.2016</vt:lpstr>
      <vt:lpstr>Agenda</vt:lpstr>
      <vt:lpstr>Aufnahme neuer Mitglieder</vt:lpstr>
      <vt:lpstr>Agenda</vt:lpstr>
      <vt:lpstr>Einführung eines Arbeitskreises  „Digitale Geschäftsmodelle“</vt:lpstr>
      <vt:lpstr>Arbeitskreis „Digitale Geschäftsmodelle“</vt:lpstr>
      <vt:lpstr>Ausgangspunkt</vt:lpstr>
      <vt:lpstr>Ausgangspunkt</vt:lpstr>
      <vt:lpstr>Arbeitskreis „Digitale Geschäftsmodelle“ Beispielagenda der ersten Sitzung</vt:lpstr>
      <vt:lpstr>Einführung eines Arbeitskreises  „Digitale Geschäftsmodelle“</vt:lpstr>
      <vt:lpstr>Einführung eines Arbeitskreises  „Digitale Geschäftsmodelle“</vt:lpstr>
      <vt:lpstr>Wahlen (Arbeitskreise)</vt:lpstr>
      <vt:lpstr>Agenda</vt:lpstr>
      <vt:lpstr>PowerPoint-Präsentation</vt:lpstr>
      <vt:lpstr>PowerPoint-Präsentation</vt:lpstr>
      <vt:lpstr>PowerPoint-Präsentation</vt:lpstr>
      <vt:lpstr>PowerPoint-Präsentation</vt:lpstr>
      <vt:lpstr>Agenda</vt:lpstr>
      <vt:lpstr>Bericht der Kassenprüfer</vt:lpstr>
      <vt:lpstr>Bericht der Kassenprüfer</vt:lpstr>
      <vt:lpstr>Bericht der Kassenprüfer</vt:lpstr>
      <vt:lpstr>Bericht der Kassenprüfer</vt:lpstr>
      <vt:lpstr>Bericht der Kassenprüfer</vt:lpstr>
      <vt:lpstr>Agenda</vt:lpstr>
      <vt:lpstr>Verschiedenes</vt:lpstr>
    </vt:vector>
  </TitlesOfParts>
  <Company>Nassauische Heimstätte GmbH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</dc:title>
  <dc:creator>groths01</dc:creator>
  <cp:lastModifiedBy>Autor</cp:lastModifiedBy>
  <cp:revision>506</cp:revision>
  <cp:lastPrinted>2017-04-28T13:47:25Z</cp:lastPrinted>
  <dcterms:created xsi:type="dcterms:W3CDTF">2013-11-01T15:02:35Z</dcterms:created>
  <dcterms:modified xsi:type="dcterms:W3CDTF">2017-05-17T15:11:42Z</dcterms:modified>
</cp:coreProperties>
</file>